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47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92826-6F7E-4DD6-95E8-7F3A77EA4E9E}" type="datetimeFigureOut">
              <a:rPr lang="pt-BR" smtClean="0"/>
              <a:t>13/02/2016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25F8F-B487-44F9-B13A-D260D492061C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92826-6F7E-4DD6-95E8-7F3A77EA4E9E}" type="datetimeFigureOut">
              <a:rPr lang="pt-BR" smtClean="0"/>
              <a:t>13/02/2016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25F8F-B487-44F9-B13A-D260D492061C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92826-6F7E-4DD6-95E8-7F3A77EA4E9E}" type="datetimeFigureOut">
              <a:rPr lang="pt-BR" smtClean="0"/>
              <a:t>13/02/2016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25F8F-B487-44F9-B13A-D260D492061C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92826-6F7E-4DD6-95E8-7F3A77EA4E9E}" type="datetimeFigureOut">
              <a:rPr lang="pt-BR" smtClean="0"/>
              <a:t>13/02/2016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25F8F-B487-44F9-B13A-D260D492061C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92826-6F7E-4DD6-95E8-7F3A77EA4E9E}" type="datetimeFigureOut">
              <a:rPr lang="pt-BR" smtClean="0"/>
              <a:t>13/02/2016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25F8F-B487-44F9-B13A-D260D492061C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92826-6F7E-4DD6-95E8-7F3A77EA4E9E}" type="datetimeFigureOut">
              <a:rPr lang="pt-BR" smtClean="0"/>
              <a:t>13/02/2016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25F8F-B487-44F9-B13A-D260D492061C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92826-6F7E-4DD6-95E8-7F3A77EA4E9E}" type="datetimeFigureOut">
              <a:rPr lang="pt-BR" smtClean="0"/>
              <a:t>13/02/2016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25F8F-B487-44F9-B13A-D260D492061C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92826-6F7E-4DD6-95E8-7F3A77EA4E9E}" type="datetimeFigureOut">
              <a:rPr lang="pt-BR" smtClean="0"/>
              <a:t>13/02/2016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25F8F-B487-44F9-B13A-D260D492061C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92826-6F7E-4DD6-95E8-7F3A77EA4E9E}" type="datetimeFigureOut">
              <a:rPr lang="pt-BR" smtClean="0"/>
              <a:t>13/02/2016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25F8F-B487-44F9-B13A-D260D492061C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92826-6F7E-4DD6-95E8-7F3A77EA4E9E}" type="datetimeFigureOut">
              <a:rPr lang="pt-BR" smtClean="0"/>
              <a:t>13/02/2016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25F8F-B487-44F9-B13A-D260D492061C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92826-6F7E-4DD6-95E8-7F3A77EA4E9E}" type="datetimeFigureOut">
              <a:rPr lang="pt-BR" smtClean="0"/>
              <a:t>13/02/2016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25F8F-B487-44F9-B13A-D260D492061C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75000"/>
                <a:alpha val="39000"/>
              </a:schemeClr>
            </a:gs>
            <a:gs pos="50000">
              <a:schemeClr val="bg1">
                <a:alpha val="49000"/>
              </a:schemeClr>
            </a:gs>
            <a:gs pos="100000">
              <a:schemeClr val="bg1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392826-6F7E-4DD6-95E8-7F3A77EA4E9E}" type="datetimeFigureOut">
              <a:rPr lang="pt-BR" smtClean="0"/>
              <a:t>13/02/2016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325F8F-B487-44F9-B13A-D260D492061C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o 3"/>
          <p:cNvGrpSpPr/>
          <p:nvPr/>
        </p:nvGrpSpPr>
        <p:grpSpPr>
          <a:xfrm>
            <a:off x="8886" y="5724024"/>
            <a:ext cx="9126227" cy="1134000"/>
            <a:chOff x="0" y="5715016"/>
            <a:chExt cx="9126227" cy="1134000"/>
          </a:xfrm>
        </p:grpSpPr>
        <p:pic>
          <p:nvPicPr>
            <p:cNvPr id="5" name="Picture 2" descr="C:\Users\Ricardo\Desktop\Ricardo\BACKUP\Ricardo\SITE\LOGOS\Slide4.JPG"/>
            <p:cNvPicPr>
              <a:picLocks noChangeAspect="1" noChangeArrowheads="1"/>
            </p:cNvPicPr>
            <p:nvPr/>
          </p:nvPicPr>
          <p:blipFill>
            <a:blip r:embed="rId2"/>
            <a:srcRect l="14861" t="20764" r="14045" b="31319"/>
            <a:stretch>
              <a:fillRect/>
            </a:stretch>
          </p:blipFill>
          <p:spPr bwMode="auto">
            <a:xfrm>
              <a:off x="6882879" y="5715016"/>
              <a:ext cx="2243348" cy="1134000"/>
            </a:xfrm>
            <a:prstGeom prst="rect">
              <a:avLst/>
            </a:prstGeom>
            <a:noFill/>
          </p:spPr>
        </p:pic>
        <p:sp>
          <p:nvSpPr>
            <p:cNvPr id="6" name="Retângulo 5"/>
            <p:cNvSpPr/>
            <p:nvPr/>
          </p:nvSpPr>
          <p:spPr>
            <a:xfrm>
              <a:off x="0" y="5857892"/>
              <a:ext cx="6929454" cy="972000"/>
            </a:xfrm>
            <a:prstGeom prst="rect">
              <a:avLst/>
            </a:prstGeom>
            <a:gradFill flip="none" rotWithShape="1">
              <a:gsLst>
                <a:gs pos="0">
                  <a:srgbClr val="00B050"/>
                </a:gs>
                <a:gs pos="50000">
                  <a:schemeClr val="accent3">
                    <a:lumMod val="60000"/>
                    <a:lumOff val="40000"/>
                    <a:alpha val="75000"/>
                  </a:schemeClr>
                </a:gs>
                <a:gs pos="100000">
                  <a:schemeClr val="accent1">
                    <a:tint val="23500"/>
                    <a:satMod val="160000"/>
                    <a:alpha val="0"/>
                  </a:schemeClr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pt-BR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pt-BR" sz="2400" b="1" dirty="0" smtClean="0">
                  <a:solidFill>
                    <a:schemeClr val="tx1"/>
                  </a:solidFill>
                  <a:latin typeface="Brush Script MT" pitchFamily="66" charset="0"/>
                </a:rPr>
                <a:t>Ricardo Camargo</a:t>
              </a:r>
            </a:p>
            <a:p>
              <a:r>
                <a:rPr lang="pt-BR" sz="2400" b="1" dirty="0" smtClean="0">
                  <a:solidFill>
                    <a:schemeClr val="tx1"/>
                  </a:solidFill>
                  <a:latin typeface="Brush Script MT" pitchFamily="66" charset="0"/>
                </a:rPr>
                <a:t>Conselho </a:t>
              </a:r>
              <a:r>
                <a:rPr lang="pt-BR" sz="2400" b="1" dirty="0" smtClean="0">
                  <a:solidFill>
                    <a:schemeClr val="tx1"/>
                  </a:solidFill>
                  <a:latin typeface="Brush Script MT" pitchFamily="66" charset="0"/>
                </a:rPr>
                <a:t>Metropolitano de São Carlos</a:t>
              </a:r>
              <a:endParaRPr lang="pt-BR" sz="2400" b="1" dirty="0">
                <a:solidFill>
                  <a:schemeClr val="tx1"/>
                </a:solidFill>
                <a:latin typeface="Brush Script MT" pitchFamily="66" charset="0"/>
              </a:endParaRPr>
            </a:p>
          </p:txBody>
        </p:sp>
      </p:grpSp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1302145" y="2000240"/>
            <a:ext cx="6198812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48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Vocação e Missão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48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do Comunicador Cristão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10"/>
          <p:cNvGrpSpPr/>
          <p:nvPr/>
        </p:nvGrpSpPr>
        <p:grpSpPr>
          <a:xfrm>
            <a:off x="8886" y="5724024"/>
            <a:ext cx="9126227" cy="1134000"/>
            <a:chOff x="0" y="5715016"/>
            <a:chExt cx="9126227" cy="1134000"/>
          </a:xfrm>
        </p:grpSpPr>
        <p:pic>
          <p:nvPicPr>
            <p:cNvPr id="12" name="Picture 2" descr="C:\Users\Ricardo\Desktop\Ricardo\BACKUP\Ricardo\SITE\LOGOS\Slide4.JPG"/>
            <p:cNvPicPr>
              <a:picLocks noChangeAspect="1" noChangeArrowheads="1"/>
            </p:cNvPicPr>
            <p:nvPr/>
          </p:nvPicPr>
          <p:blipFill>
            <a:blip r:embed="rId2"/>
            <a:srcRect l="14861" t="20764" r="14045" b="31319"/>
            <a:stretch>
              <a:fillRect/>
            </a:stretch>
          </p:blipFill>
          <p:spPr bwMode="auto">
            <a:xfrm>
              <a:off x="6882879" y="5715016"/>
              <a:ext cx="2243348" cy="1134000"/>
            </a:xfrm>
            <a:prstGeom prst="rect">
              <a:avLst/>
            </a:prstGeom>
            <a:noFill/>
          </p:spPr>
        </p:pic>
        <p:sp>
          <p:nvSpPr>
            <p:cNvPr id="13" name="Retângulo 12"/>
            <p:cNvSpPr/>
            <p:nvPr/>
          </p:nvSpPr>
          <p:spPr>
            <a:xfrm>
              <a:off x="0" y="5857892"/>
              <a:ext cx="6929454" cy="972000"/>
            </a:xfrm>
            <a:prstGeom prst="rect">
              <a:avLst/>
            </a:prstGeom>
            <a:gradFill flip="none" rotWithShape="1">
              <a:gsLst>
                <a:gs pos="0">
                  <a:srgbClr val="00B050"/>
                </a:gs>
                <a:gs pos="50000">
                  <a:schemeClr val="accent3">
                    <a:lumMod val="60000"/>
                    <a:lumOff val="40000"/>
                    <a:alpha val="75000"/>
                  </a:schemeClr>
                </a:gs>
                <a:gs pos="100000">
                  <a:schemeClr val="accent1">
                    <a:tint val="23500"/>
                    <a:satMod val="160000"/>
                    <a:alpha val="0"/>
                  </a:schemeClr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pt-BR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pt-BR" sz="2400" b="1" dirty="0" smtClean="0">
                  <a:solidFill>
                    <a:schemeClr val="tx1"/>
                  </a:solidFill>
                  <a:latin typeface="Brush Script MT" pitchFamily="66" charset="0"/>
                </a:rPr>
                <a:t>Ricardo Camargo</a:t>
              </a:r>
            </a:p>
            <a:p>
              <a:r>
                <a:rPr lang="pt-BR" sz="2400" b="1" dirty="0" smtClean="0">
                  <a:solidFill>
                    <a:schemeClr val="tx1"/>
                  </a:solidFill>
                  <a:latin typeface="Brush Script MT" pitchFamily="66" charset="0"/>
                </a:rPr>
                <a:t>Conselho </a:t>
              </a:r>
              <a:r>
                <a:rPr lang="pt-BR" sz="2400" b="1" dirty="0" smtClean="0">
                  <a:solidFill>
                    <a:schemeClr val="tx1"/>
                  </a:solidFill>
                  <a:latin typeface="Brush Script MT" pitchFamily="66" charset="0"/>
                </a:rPr>
                <a:t>Metropolitano de São Carlos</a:t>
              </a:r>
              <a:endParaRPr lang="pt-BR" sz="2400" b="1" dirty="0">
                <a:solidFill>
                  <a:schemeClr val="tx1"/>
                </a:solidFill>
                <a:latin typeface="Brush Script MT" pitchFamily="66" charset="0"/>
              </a:endParaRPr>
            </a:p>
          </p:txBody>
        </p:sp>
      </p:grpSp>
      <p:sp>
        <p:nvSpPr>
          <p:cNvPr id="7" name="Retângulo 6"/>
          <p:cNvSpPr/>
          <p:nvPr/>
        </p:nvSpPr>
        <p:spPr>
          <a:xfrm>
            <a:off x="0" y="2285992"/>
            <a:ext cx="9233618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pt-BR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LOUVADO SEJA O </a:t>
            </a:r>
          </a:p>
          <a:p>
            <a:pPr algn="ctr"/>
            <a:r>
              <a:rPr lang="pt-BR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NOSSO SENHOR JESUS CRISTO!</a:t>
            </a:r>
            <a:endParaRPr lang="pt-BR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o 3"/>
          <p:cNvGrpSpPr/>
          <p:nvPr/>
        </p:nvGrpSpPr>
        <p:grpSpPr>
          <a:xfrm>
            <a:off x="8886" y="5724024"/>
            <a:ext cx="9126227" cy="1134000"/>
            <a:chOff x="0" y="5715016"/>
            <a:chExt cx="9126227" cy="1134000"/>
          </a:xfrm>
        </p:grpSpPr>
        <p:pic>
          <p:nvPicPr>
            <p:cNvPr id="5" name="Picture 2" descr="C:\Users\Ricardo\Desktop\Ricardo\BACKUP\Ricardo\SITE\LOGOS\Slide4.JPG"/>
            <p:cNvPicPr>
              <a:picLocks noChangeAspect="1" noChangeArrowheads="1"/>
            </p:cNvPicPr>
            <p:nvPr/>
          </p:nvPicPr>
          <p:blipFill>
            <a:blip r:embed="rId2"/>
            <a:srcRect l="14861" t="20764" r="14045" b="31319"/>
            <a:stretch>
              <a:fillRect/>
            </a:stretch>
          </p:blipFill>
          <p:spPr bwMode="auto">
            <a:xfrm>
              <a:off x="6882879" y="5715016"/>
              <a:ext cx="2243348" cy="1134000"/>
            </a:xfrm>
            <a:prstGeom prst="rect">
              <a:avLst/>
            </a:prstGeom>
            <a:noFill/>
          </p:spPr>
        </p:pic>
        <p:sp>
          <p:nvSpPr>
            <p:cNvPr id="6" name="Retângulo 5"/>
            <p:cNvSpPr/>
            <p:nvPr/>
          </p:nvSpPr>
          <p:spPr>
            <a:xfrm>
              <a:off x="0" y="5857892"/>
              <a:ext cx="6929454" cy="972000"/>
            </a:xfrm>
            <a:prstGeom prst="rect">
              <a:avLst/>
            </a:prstGeom>
            <a:gradFill flip="none" rotWithShape="1">
              <a:gsLst>
                <a:gs pos="0">
                  <a:srgbClr val="00B050"/>
                </a:gs>
                <a:gs pos="50000">
                  <a:schemeClr val="accent3">
                    <a:lumMod val="60000"/>
                    <a:lumOff val="40000"/>
                    <a:alpha val="75000"/>
                  </a:schemeClr>
                </a:gs>
                <a:gs pos="100000">
                  <a:schemeClr val="accent1">
                    <a:tint val="23500"/>
                    <a:satMod val="160000"/>
                    <a:alpha val="0"/>
                  </a:schemeClr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pt-BR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pt-BR" sz="2400" b="1" dirty="0" smtClean="0">
                  <a:solidFill>
                    <a:schemeClr val="tx1"/>
                  </a:solidFill>
                  <a:latin typeface="Brush Script MT" pitchFamily="66" charset="0"/>
                </a:rPr>
                <a:t>Ricardo Camargo</a:t>
              </a:r>
            </a:p>
            <a:p>
              <a:r>
                <a:rPr lang="pt-BR" sz="2400" b="1" dirty="0" smtClean="0">
                  <a:solidFill>
                    <a:schemeClr val="tx1"/>
                  </a:solidFill>
                  <a:latin typeface="Brush Script MT" pitchFamily="66" charset="0"/>
                </a:rPr>
                <a:t>Conselho </a:t>
              </a:r>
              <a:r>
                <a:rPr lang="pt-BR" sz="2400" b="1" dirty="0" smtClean="0">
                  <a:solidFill>
                    <a:schemeClr val="tx1"/>
                  </a:solidFill>
                  <a:latin typeface="Brush Script MT" pitchFamily="66" charset="0"/>
                </a:rPr>
                <a:t>Metropolitano de São Carlos</a:t>
              </a:r>
              <a:endParaRPr lang="pt-BR" sz="2400" b="1" dirty="0">
                <a:solidFill>
                  <a:schemeClr val="tx1"/>
                </a:solidFill>
                <a:latin typeface="Brush Script MT" pitchFamily="66" charset="0"/>
              </a:endParaRPr>
            </a:p>
          </p:txBody>
        </p:sp>
      </p:grpSp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-71470" y="261461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200" b="1" i="0" u="none" strike="noStrike" cap="none" normalizeH="0" baseline="0" dirty="0" smtClean="0">
                <a:ln>
                  <a:noFill/>
                </a:ln>
                <a:solidFill>
                  <a:srgbClr val="1C1C1C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I. COMUNICAR TODO MUNDO COMUNICA</a:t>
            </a:r>
            <a:endParaRPr kumimoji="0" lang="pt-BR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200" b="1" i="0" u="none" strike="noStrike" cap="none" normalizeH="0" baseline="0" dirty="0" smtClean="0">
                <a:ln>
                  <a:noFill/>
                </a:ln>
                <a:solidFill>
                  <a:srgbClr val="1C1C1C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II. COMUNICAÇÃO COMO VOCAÇÃO E MISSÃO NA IGREJA</a:t>
            </a:r>
            <a:endParaRPr kumimoji="0" lang="pt-BR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200" b="1" i="0" u="none" strike="noStrike" cap="none" normalizeH="0" baseline="0" dirty="0" smtClean="0">
                <a:ln>
                  <a:noFill/>
                </a:ln>
                <a:solidFill>
                  <a:srgbClr val="1C1C1C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III. ESPIRITUALIDADE: VIVER A MÍSTICA DA COMUNICAÇÃO CRISTÃ.</a:t>
            </a:r>
            <a:endParaRPr kumimoji="0" lang="pt-BR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200" b="1" i="0" u="none" strike="noStrike" cap="none" normalizeH="0" baseline="0" dirty="0" smtClean="0">
                <a:ln>
                  <a:noFill/>
                </a:ln>
                <a:solidFill>
                  <a:srgbClr val="1C1C1C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1. Buscar o auto-conhecimento</a:t>
            </a:r>
            <a:endParaRPr kumimoji="0" lang="pt-BR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200" b="1" i="0" u="none" strike="noStrike" cap="none" normalizeH="0" baseline="0" dirty="0" smtClean="0">
                <a:ln>
                  <a:noFill/>
                </a:ln>
                <a:solidFill>
                  <a:srgbClr val="1C1C1C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2. Tomar a iniciativa de ir ao encontro dos outros</a:t>
            </a:r>
            <a:endParaRPr kumimoji="0" lang="pt-BR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200" b="1" i="0" u="none" strike="noStrike" cap="none" normalizeH="0" baseline="0" dirty="0" smtClean="0">
                <a:ln>
                  <a:noFill/>
                </a:ln>
                <a:solidFill>
                  <a:srgbClr val="1C1C1C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3. Cultivar a alegria de viver e a positividade</a:t>
            </a:r>
            <a:endParaRPr kumimoji="0" lang="pt-BR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200" b="1" i="0" u="none" strike="noStrike" cap="none" normalizeH="0" baseline="0" dirty="0" smtClean="0">
                <a:ln>
                  <a:noFill/>
                </a:ln>
                <a:solidFill>
                  <a:srgbClr val="1C1C1C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4. Cultivar a paciência para ouvir os outros com o coração</a:t>
            </a:r>
            <a:endParaRPr kumimoji="0" lang="pt-BR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200" b="1" i="0" u="none" strike="noStrike" cap="none" normalizeH="0" baseline="0" dirty="0" smtClean="0">
                <a:ln>
                  <a:noFill/>
                </a:ln>
                <a:solidFill>
                  <a:srgbClr val="1C1C1C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5. Ser democrático e dividir responsabilidades com os outros</a:t>
            </a:r>
            <a:endParaRPr kumimoji="0" lang="pt-BR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200" b="1" i="0" u="none" strike="noStrike" cap="none" normalizeH="0" baseline="0" dirty="0" smtClean="0">
                <a:ln>
                  <a:noFill/>
                </a:ln>
                <a:solidFill>
                  <a:srgbClr val="1C1C1C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6. Falar e testemunhar com autoridade</a:t>
            </a:r>
            <a:endParaRPr kumimoji="0" lang="pt-BR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200" b="1" i="0" u="none" strike="noStrike" cap="none" normalizeH="0" baseline="0" dirty="0" smtClean="0">
                <a:ln>
                  <a:noFill/>
                </a:ln>
                <a:solidFill>
                  <a:srgbClr val="1C1C1C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7. Cultivar o espírito comunicativo</a:t>
            </a:r>
            <a:endParaRPr kumimoji="0" lang="pt-BR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200" b="1" i="0" u="none" strike="noStrike" cap="none" normalizeH="0" baseline="0" dirty="0" smtClean="0">
                <a:ln>
                  <a:noFill/>
                </a:ln>
                <a:solidFill>
                  <a:srgbClr val="1C1C1C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IV. ACOLHIMENTO: EXERCÍCIO DO MODELO CRISTÃO DE COMUNICAÇÃO</a:t>
            </a:r>
            <a:endParaRPr kumimoji="0" lang="pt-BR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200" b="1" i="0" u="none" strike="noStrike" cap="none" normalizeH="0" baseline="0" dirty="0" smtClean="0">
                <a:ln>
                  <a:noFill/>
                </a:ln>
                <a:solidFill>
                  <a:srgbClr val="1C1C1C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1. Cumprimentar</a:t>
            </a:r>
            <a:endParaRPr kumimoji="0" lang="pt-BR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200" b="1" i="0" u="none" strike="noStrike" cap="none" normalizeH="0" baseline="0" dirty="0" smtClean="0">
                <a:ln>
                  <a:noFill/>
                </a:ln>
                <a:solidFill>
                  <a:srgbClr val="1C1C1C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2. Abraçar</a:t>
            </a:r>
            <a:endParaRPr kumimoji="0" lang="pt-BR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200" b="1" i="0" u="none" strike="noStrike" cap="none" normalizeH="0" baseline="0" dirty="0" smtClean="0">
                <a:ln>
                  <a:noFill/>
                </a:ln>
                <a:solidFill>
                  <a:srgbClr val="1C1C1C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3. Convidar</a:t>
            </a:r>
            <a:endParaRPr kumimoji="0" lang="pt-BR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200" b="1" i="0" u="none" strike="noStrike" cap="none" normalizeH="0" baseline="0" dirty="0" smtClean="0">
                <a:ln>
                  <a:noFill/>
                </a:ln>
                <a:solidFill>
                  <a:srgbClr val="1C1C1C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4. Pedir para entrar e sentar</a:t>
            </a:r>
            <a:endParaRPr kumimoji="0" lang="pt-BR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200" b="1" i="0" u="none" strike="noStrike" cap="none" normalizeH="0" baseline="0" dirty="0" smtClean="0">
                <a:ln>
                  <a:noFill/>
                </a:ln>
                <a:solidFill>
                  <a:srgbClr val="1C1C1C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5. Informar bem</a:t>
            </a:r>
            <a:endParaRPr kumimoji="0" lang="pt-BR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200" b="1" i="0" u="none" strike="noStrike" cap="none" normalizeH="0" baseline="0" dirty="0" smtClean="0">
                <a:ln>
                  <a:noFill/>
                </a:ln>
                <a:solidFill>
                  <a:srgbClr val="1C1C1C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6. Dar a palavra</a:t>
            </a:r>
            <a:endParaRPr kumimoji="0" lang="pt-BR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200" b="1" i="0" u="none" strike="noStrike" cap="none" normalizeH="0" baseline="0" dirty="0" smtClean="0">
                <a:ln>
                  <a:noFill/>
                </a:ln>
                <a:solidFill>
                  <a:srgbClr val="1C1C1C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7. Incluir os que ainda estão por fora</a:t>
            </a:r>
            <a:endParaRPr kumimoji="0" lang="pt-BR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200" b="1" i="0" u="none" strike="noStrike" cap="none" normalizeH="0" baseline="0" dirty="0" smtClean="0">
                <a:ln>
                  <a:noFill/>
                </a:ln>
                <a:solidFill>
                  <a:srgbClr val="1C1C1C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8. Ser espontâneo</a:t>
            </a:r>
            <a:endParaRPr kumimoji="0" lang="pt-BR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200" b="1" i="0" u="none" strike="noStrike" cap="none" normalizeH="0" baseline="0" dirty="0" smtClean="0">
                <a:ln>
                  <a:noFill/>
                </a:ln>
                <a:solidFill>
                  <a:srgbClr val="1C1C1C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V. RESPONDER AO CHAMADO ATRAVÉS DOS MCS</a:t>
            </a:r>
            <a:endParaRPr kumimoji="0" lang="pt-BR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200" b="1" i="0" u="none" strike="noStrike" cap="none" normalizeH="0" baseline="0" dirty="0" smtClean="0">
                <a:ln>
                  <a:noFill/>
                </a:ln>
                <a:solidFill>
                  <a:srgbClr val="1C1C1C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1. Capacita-se</a:t>
            </a:r>
            <a:endParaRPr kumimoji="0" lang="pt-BR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200" b="1" i="0" u="none" strike="noStrike" cap="none" normalizeH="0" baseline="0" dirty="0" smtClean="0">
                <a:ln>
                  <a:noFill/>
                </a:ln>
                <a:solidFill>
                  <a:srgbClr val="1C1C1C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2. Interage</a:t>
            </a:r>
            <a:endParaRPr kumimoji="0" lang="pt-BR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200" b="1" i="0" u="none" strike="noStrike" cap="none" normalizeH="0" baseline="0" dirty="0" smtClean="0">
                <a:ln>
                  <a:noFill/>
                </a:ln>
                <a:solidFill>
                  <a:srgbClr val="1C1C1C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3. Mobiliza</a:t>
            </a:r>
            <a:endParaRPr kumimoji="0" lang="pt-BR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200" b="1" i="0" u="none" strike="noStrike" cap="none" normalizeH="0" baseline="0" dirty="0" smtClean="0">
                <a:ln>
                  <a:noFill/>
                </a:ln>
                <a:solidFill>
                  <a:srgbClr val="1C1C1C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4. Presta serviços</a:t>
            </a:r>
            <a:endParaRPr kumimoji="0" lang="pt-BR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200" b="1" i="0" u="none" strike="noStrike" cap="none" normalizeH="0" baseline="0" dirty="0" smtClean="0">
                <a:ln>
                  <a:noFill/>
                </a:ln>
                <a:solidFill>
                  <a:srgbClr val="1C1C1C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5. Valoriza a cultura local</a:t>
            </a:r>
            <a:endParaRPr kumimoji="0" lang="pt-BR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200" b="1" i="0" u="none" strike="noStrike" cap="none" normalizeH="0" baseline="0" dirty="0" smtClean="0">
                <a:ln>
                  <a:noFill/>
                </a:ln>
                <a:solidFill>
                  <a:srgbClr val="1C1C1C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6. Evangeliza</a:t>
            </a:r>
            <a:endParaRPr kumimoji="0" lang="pt-BR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200" b="1" i="0" u="none" strike="noStrike" cap="none" normalizeH="0" baseline="0" dirty="0" smtClean="0">
                <a:ln>
                  <a:noFill/>
                </a:ln>
                <a:solidFill>
                  <a:srgbClr val="1C1C1C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7. Gera comunhão</a:t>
            </a:r>
            <a:endParaRPr kumimoji="0" 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Bisel 5"/>
          <p:cNvSpPr/>
          <p:nvPr/>
        </p:nvSpPr>
        <p:spPr>
          <a:xfrm>
            <a:off x="928662" y="214290"/>
            <a:ext cx="2928958" cy="1143008"/>
          </a:xfrm>
          <a:prstGeom prst="bevel">
            <a:avLst/>
          </a:prstGeom>
          <a:solidFill>
            <a:srgbClr val="FFFF00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0" lang="pt-BR" sz="1600" b="1" i="0" u="none" strike="noStrike" cap="none" normalizeH="0" baseline="0" dirty="0" smtClean="0">
                <a:ln>
                  <a:noFill/>
                </a:ln>
                <a:solidFill>
                  <a:srgbClr val="1C1C1C"/>
                </a:solidFill>
                <a:effectLst/>
                <a:ea typeface="Times New Roman" pitchFamily="18" charset="0"/>
                <a:cs typeface="Calibri" pitchFamily="34" charset="0"/>
              </a:rPr>
              <a:t>I. COMUNICAR TODO MUNDO COMUNICA.</a:t>
            </a:r>
            <a:endParaRPr lang="pt-BR" sz="1600" b="1" dirty="0"/>
          </a:p>
        </p:txBody>
      </p:sp>
      <p:sp>
        <p:nvSpPr>
          <p:cNvPr id="7" name="Bisel 6"/>
          <p:cNvSpPr/>
          <p:nvPr/>
        </p:nvSpPr>
        <p:spPr>
          <a:xfrm>
            <a:off x="3714744" y="1214422"/>
            <a:ext cx="2928958" cy="1143008"/>
          </a:xfrm>
          <a:prstGeom prst="bevel">
            <a:avLst/>
          </a:prstGeom>
          <a:solidFill>
            <a:srgbClr val="FFFF00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indent="449263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pt-BR" sz="1600" b="1" i="0" u="none" strike="noStrike" cap="none" normalizeH="0" baseline="0" dirty="0" smtClean="0">
                <a:ln>
                  <a:noFill/>
                </a:ln>
                <a:solidFill>
                  <a:srgbClr val="1C1C1C"/>
                </a:solidFill>
                <a:effectLst/>
                <a:ea typeface="Times New Roman" pitchFamily="18" charset="0"/>
                <a:cs typeface="Calibri" pitchFamily="34" charset="0"/>
              </a:rPr>
              <a:t>II. COMUNICAÇÃO COMO VOCAÇÃO E MISSÃO NA IGREJA.</a:t>
            </a:r>
            <a:endParaRPr lang="pt-BR" sz="1600" b="1" dirty="0"/>
          </a:p>
        </p:txBody>
      </p:sp>
      <p:sp>
        <p:nvSpPr>
          <p:cNvPr id="8" name="Bisel 7"/>
          <p:cNvSpPr/>
          <p:nvPr/>
        </p:nvSpPr>
        <p:spPr>
          <a:xfrm>
            <a:off x="928662" y="2214554"/>
            <a:ext cx="2928958" cy="1143008"/>
          </a:xfrm>
          <a:prstGeom prst="bevel">
            <a:avLst/>
          </a:prstGeom>
          <a:solidFill>
            <a:srgbClr val="FFFF00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0" lang="pt-BR" sz="1600" b="1" i="0" u="none" strike="noStrike" cap="none" normalizeH="0" baseline="0" dirty="0" smtClean="0">
                <a:ln>
                  <a:noFill/>
                </a:ln>
                <a:solidFill>
                  <a:srgbClr val="1C1C1C"/>
                </a:solidFill>
                <a:effectLst/>
                <a:ea typeface="Times New Roman" pitchFamily="18" charset="0"/>
                <a:cs typeface="Calibri" pitchFamily="34" charset="0"/>
              </a:rPr>
              <a:t>III. ESPIRITUALIDADE: VIVER A MÍSTICA DA COMUNICAÇÃO CRISTÃ.</a:t>
            </a:r>
            <a:endParaRPr lang="pt-BR" sz="1600" b="1" dirty="0"/>
          </a:p>
        </p:txBody>
      </p:sp>
      <p:sp>
        <p:nvSpPr>
          <p:cNvPr id="9" name="Bisel 8"/>
          <p:cNvSpPr/>
          <p:nvPr/>
        </p:nvSpPr>
        <p:spPr>
          <a:xfrm>
            <a:off x="3714744" y="3214686"/>
            <a:ext cx="2928958" cy="1143008"/>
          </a:xfrm>
          <a:prstGeom prst="bevel">
            <a:avLst/>
          </a:prstGeom>
          <a:solidFill>
            <a:srgbClr val="FFFF00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0" lang="pt-BR" sz="1600" b="1" i="0" u="none" strike="noStrike" cap="none" normalizeH="0" baseline="0" dirty="0" smtClean="0">
                <a:ln>
                  <a:noFill/>
                </a:ln>
                <a:solidFill>
                  <a:srgbClr val="1C1C1C"/>
                </a:solidFill>
                <a:effectLst/>
                <a:ea typeface="Times New Roman" pitchFamily="18" charset="0"/>
                <a:cs typeface="Calibri" pitchFamily="34" charset="0"/>
              </a:rPr>
              <a:t>IV. ACOLHIMENTO: EXERCÍCIO DO MODELO CRISTÃO DE COMUNICAÇÃO</a:t>
            </a:r>
            <a:endParaRPr lang="pt-BR" sz="1600" b="1" dirty="0"/>
          </a:p>
        </p:txBody>
      </p:sp>
      <p:sp>
        <p:nvSpPr>
          <p:cNvPr id="10" name="Bisel 9"/>
          <p:cNvSpPr/>
          <p:nvPr/>
        </p:nvSpPr>
        <p:spPr>
          <a:xfrm>
            <a:off x="928662" y="4214818"/>
            <a:ext cx="2928958" cy="1143008"/>
          </a:xfrm>
          <a:prstGeom prst="bevel">
            <a:avLst/>
          </a:prstGeom>
          <a:solidFill>
            <a:srgbClr val="FFFF00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0" lang="pt-BR" sz="1600" b="1" i="0" u="none" strike="noStrike" cap="none" normalizeH="0" baseline="0" dirty="0" smtClean="0">
                <a:ln>
                  <a:noFill/>
                </a:ln>
                <a:solidFill>
                  <a:srgbClr val="1C1C1C"/>
                </a:solidFill>
                <a:effectLst/>
                <a:ea typeface="Times New Roman" pitchFamily="18" charset="0"/>
                <a:cs typeface="Calibri" pitchFamily="34" charset="0"/>
              </a:rPr>
              <a:t>V. RESPONDER AO CHAMADO ATRAVÉS DOS MCS</a:t>
            </a:r>
            <a:endParaRPr lang="pt-BR" sz="1600" b="1" dirty="0"/>
          </a:p>
        </p:txBody>
      </p:sp>
      <p:grpSp>
        <p:nvGrpSpPr>
          <p:cNvPr id="11" name="Grupo 10"/>
          <p:cNvGrpSpPr/>
          <p:nvPr/>
        </p:nvGrpSpPr>
        <p:grpSpPr>
          <a:xfrm>
            <a:off x="8886" y="5724024"/>
            <a:ext cx="9126227" cy="1134000"/>
            <a:chOff x="0" y="5715016"/>
            <a:chExt cx="9126227" cy="1134000"/>
          </a:xfrm>
        </p:grpSpPr>
        <p:pic>
          <p:nvPicPr>
            <p:cNvPr id="12" name="Picture 2" descr="C:\Users\Ricardo\Desktop\Ricardo\BACKUP\Ricardo\SITE\LOGOS\Slide4.JPG"/>
            <p:cNvPicPr>
              <a:picLocks noChangeAspect="1" noChangeArrowheads="1"/>
            </p:cNvPicPr>
            <p:nvPr/>
          </p:nvPicPr>
          <p:blipFill>
            <a:blip r:embed="rId2"/>
            <a:srcRect l="14861" t="20764" r="14045" b="31319"/>
            <a:stretch>
              <a:fillRect/>
            </a:stretch>
          </p:blipFill>
          <p:spPr bwMode="auto">
            <a:xfrm>
              <a:off x="6882879" y="5715016"/>
              <a:ext cx="2243348" cy="1134000"/>
            </a:xfrm>
            <a:prstGeom prst="rect">
              <a:avLst/>
            </a:prstGeom>
            <a:noFill/>
          </p:spPr>
        </p:pic>
        <p:sp>
          <p:nvSpPr>
            <p:cNvPr id="13" name="Retângulo 12"/>
            <p:cNvSpPr/>
            <p:nvPr/>
          </p:nvSpPr>
          <p:spPr>
            <a:xfrm>
              <a:off x="0" y="5857892"/>
              <a:ext cx="6929454" cy="972000"/>
            </a:xfrm>
            <a:prstGeom prst="rect">
              <a:avLst/>
            </a:prstGeom>
            <a:gradFill flip="none" rotWithShape="1">
              <a:gsLst>
                <a:gs pos="0">
                  <a:srgbClr val="00B050"/>
                </a:gs>
                <a:gs pos="50000">
                  <a:schemeClr val="accent3">
                    <a:lumMod val="60000"/>
                    <a:lumOff val="40000"/>
                    <a:alpha val="75000"/>
                  </a:schemeClr>
                </a:gs>
                <a:gs pos="100000">
                  <a:schemeClr val="accent1">
                    <a:tint val="23500"/>
                    <a:satMod val="160000"/>
                    <a:alpha val="0"/>
                  </a:schemeClr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pt-BR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pt-BR" sz="2400" b="1" dirty="0" smtClean="0">
                  <a:solidFill>
                    <a:schemeClr val="tx1"/>
                  </a:solidFill>
                  <a:latin typeface="Brush Script MT" pitchFamily="66" charset="0"/>
                </a:rPr>
                <a:t>Ricardo Camargo</a:t>
              </a:r>
            </a:p>
            <a:p>
              <a:r>
                <a:rPr lang="pt-BR" sz="2400" b="1" dirty="0" smtClean="0">
                  <a:solidFill>
                    <a:schemeClr val="tx1"/>
                  </a:solidFill>
                  <a:latin typeface="Brush Script MT" pitchFamily="66" charset="0"/>
                </a:rPr>
                <a:t>Conselho </a:t>
              </a:r>
              <a:r>
                <a:rPr lang="pt-BR" sz="2400" b="1" dirty="0" smtClean="0">
                  <a:solidFill>
                    <a:schemeClr val="tx1"/>
                  </a:solidFill>
                  <a:latin typeface="Brush Script MT" pitchFamily="66" charset="0"/>
                </a:rPr>
                <a:t>Metropolitano de São Carlos</a:t>
              </a:r>
              <a:endParaRPr lang="pt-BR" sz="2400" b="1" dirty="0">
                <a:solidFill>
                  <a:schemeClr val="tx1"/>
                </a:solidFill>
                <a:latin typeface="Brush Script MT" pitchFamily="66" charset="0"/>
              </a:endParaRPr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Bisel 5"/>
          <p:cNvSpPr/>
          <p:nvPr/>
        </p:nvSpPr>
        <p:spPr>
          <a:xfrm>
            <a:off x="928662" y="214290"/>
            <a:ext cx="2928958" cy="1143008"/>
          </a:xfrm>
          <a:prstGeom prst="bevel">
            <a:avLst/>
          </a:prstGeom>
          <a:solidFill>
            <a:srgbClr val="FFFF00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0" lang="pt-BR" sz="1600" b="1" i="0" u="none" strike="noStrike" cap="none" normalizeH="0" baseline="0" dirty="0" smtClean="0">
                <a:ln>
                  <a:noFill/>
                </a:ln>
                <a:solidFill>
                  <a:srgbClr val="1C1C1C"/>
                </a:solidFill>
                <a:effectLst/>
                <a:ea typeface="Times New Roman" pitchFamily="18" charset="0"/>
                <a:cs typeface="Calibri" pitchFamily="34" charset="0"/>
              </a:rPr>
              <a:t>I. COMUNICAR TODO MUNDO COMUNICA.</a:t>
            </a:r>
            <a:endParaRPr lang="pt-BR" sz="1600" b="1" dirty="0"/>
          </a:p>
        </p:txBody>
      </p:sp>
      <p:grpSp>
        <p:nvGrpSpPr>
          <p:cNvPr id="2" name="Grupo 10"/>
          <p:cNvGrpSpPr/>
          <p:nvPr/>
        </p:nvGrpSpPr>
        <p:grpSpPr>
          <a:xfrm>
            <a:off x="8886" y="5724024"/>
            <a:ext cx="9126227" cy="1134000"/>
            <a:chOff x="0" y="5715016"/>
            <a:chExt cx="9126227" cy="1134000"/>
          </a:xfrm>
        </p:grpSpPr>
        <p:pic>
          <p:nvPicPr>
            <p:cNvPr id="12" name="Picture 2" descr="C:\Users\Ricardo\Desktop\Ricardo\BACKUP\Ricardo\SITE\LOGOS\Slide4.JPG"/>
            <p:cNvPicPr>
              <a:picLocks noChangeAspect="1" noChangeArrowheads="1"/>
            </p:cNvPicPr>
            <p:nvPr/>
          </p:nvPicPr>
          <p:blipFill>
            <a:blip r:embed="rId2"/>
            <a:srcRect l="14861" t="20764" r="14045" b="31319"/>
            <a:stretch>
              <a:fillRect/>
            </a:stretch>
          </p:blipFill>
          <p:spPr bwMode="auto">
            <a:xfrm>
              <a:off x="6882879" y="5715016"/>
              <a:ext cx="2243348" cy="1134000"/>
            </a:xfrm>
            <a:prstGeom prst="rect">
              <a:avLst/>
            </a:prstGeom>
            <a:noFill/>
          </p:spPr>
        </p:pic>
        <p:sp>
          <p:nvSpPr>
            <p:cNvPr id="13" name="Retângulo 12"/>
            <p:cNvSpPr/>
            <p:nvPr/>
          </p:nvSpPr>
          <p:spPr>
            <a:xfrm>
              <a:off x="0" y="5857892"/>
              <a:ext cx="6929454" cy="972000"/>
            </a:xfrm>
            <a:prstGeom prst="rect">
              <a:avLst/>
            </a:prstGeom>
            <a:gradFill flip="none" rotWithShape="1">
              <a:gsLst>
                <a:gs pos="0">
                  <a:srgbClr val="00B050"/>
                </a:gs>
                <a:gs pos="50000">
                  <a:schemeClr val="accent3">
                    <a:lumMod val="60000"/>
                    <a:lumOff val="40000"/>
                    <a:alpha val="75000"/>
                  </a:schemeClr>
                </a:gs>
                <a:gs pos="100000">
                  <a:schemeClr val="accent1">
                    <a:tint val="23500"/>
                    <a:satMod val="160000"/>
                    <a:alpha val="0"/>
                  </a:schemeClr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pt-BR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pt-BR" sz="2400" b="1" dirty="0" smtClean="0">
                  <a:solidFill>
                    <a:schemeClr val="tx1"/>
                  </a:solidFill>
                  <a:latin typeface="Brush Script MT" pitchFamily="66" charset="0"/>
                </a:rPr>
                <a:t>Ricardo Camargo</a:t>
              </a:r>
            </a:p>
            <a:p>
              <a:r>
                <a:rPr lang="pt-BR" sz="2400" b="1" dirty="0" smtClean="0">
                  <a:solidFill>
                    <a:schemeClr val="tx1"/>
                  </a:solidFill>
                  <a:latin typeface="Brush Script MT" pitchFamily="66" charset="0"/>
                </a:rPr>
                <a:t>Conselho </a:t>
              </a:r>
              <a:r>
                <a:rPr lang="pt-BR" sz="2400" b="1" dirty="0" smtClean="0">
                  <a:solidFill>
                    <a:schemeClr val="tx1"/>
                  </a:solidFill>
                  <a:latin typeface="Brush Script MT" pitchFamily="66" charset="0"/>
                </a:rPr>
                <a:t>Metropolitano de São Carlos</a:t>
              </a:r>
              <a:endParaRPr lang="pt-BR" sz="2400" b="1" dirty="0">
                <a:solidFill>
                  <a:schemeClr val="tx1"/>
                </a:solidFill>
                <a:latin typeface="Brush Script MT" pitchFamily="66" charset="0"/>
              </a:endParaRPr>
            </a:p>
          </p:txBody>
        </p:sp>
      </p:grpSp>
      <p:sp>
        <p:nvSpPr>
          <p:cNvPr id="11" name="Retângulo 10"/>
          <p:cNvSpPr/>
          <p:nvPr/>
        </p:nvSpPr>
        <p:spPr>
          <a:xfrm>
            <a:off x="714348" y="1928802"/>
            <a:ext cx="8072494" cy="29546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49263" algn="just" eaLnBrk="0" fontAlgn="base" hangingPunct="0">
              <a:spcBef>
                <a:spcPct val="0"/>
              </a:spcBef>
              <a:spcAft>
                <a:spcPct val="0"/>
              </a:spcAft>
              <a:buAutoNum type="arabicPeriod"/>
            </a:pPr>
            <a:r>
              <a:rPr kumimoji="0" lang="pt-BR" b="1" i="0" u="none" strike="noStrike" cap="none" normalizeH="0" baseline="0" dirty="0" smtClean="0">
                <a:ln>
                  <a:noFill/>
                </a:ln>
                <a:solidFill>
                  <a:srgbClr val="1C1C1C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GRUPO DE PESSOAS</a:t>
            </a:r>
          </a:p>
          <a:p>
            <a:pPr lvl="0" indent="449263" algn="just" eaLnBrk="0" fontAlgn="base" hangingPunct="0">
              <a:spcBef>
                <a:spcPct val="0"/>
              </a:spcBef>
              <a:spcAft>
                <a:spcPct val="0"/>
              </a:spcAft>
              <a:buAutoNum type="arabicPeriod"/>
            </a:pPr>
            <a:r>
              <a:rPr lang="pt-BR" b="1" dirty="0" smtClean="0">
                <a:solidFill>
                  <a:srgbClr val="1C1C1C"/>
                </a:solidFill>
                <a:latin typeface="Calibri" pitchFamily="34" charset="0"/>
              </a:rPr>
              <a:t>SOZINHO?</a:t>
            </a:r>
          </a:p>
          <a:p>
            <a:pPr lvl="0" indent="449263" algn="just" eaLnBrk="0" fontAlgn="base" hangingPunct="0">
              <a:spcBef>
                <a:spcPct val="0"/>
              </a:spcBef>
              <a:spcAft>
                <a:spcPct val="0"/>
              </a:spcAft>
              <a:buAutoNum type="arabicPeriod"/>
            </a:pPr>
            <a:r>
              <a:rPr lang="pt-BR" b="1" dirty="0" smtClean="0">
                <a:solidFill>
                  <a:srgbClr val="1C1C1C"/>
                </a:solidFill>
                <a:latin typeface="Calibri" pitchFamily="34" charset="0"/>
              </a:rPr>
              <a:t>ATRAVÉS DOS MEIOS</a:t>
            </a:r>
          </a:p>
          <a:p>
            <a:pPr lvl="0" indent="449263" algn="just" eaLnBrk="0" fontAlgn="base" hangingPunct="0">
              <a:spcBef>
                <a:spcPct val="0"/>
              </a:spcBef>
              <a:spcAft>
                <a:spcPct val="0"/>
              </a:spcAft>
              <a:buAutoNum type="arabicPeriod"/>
            </a:pPr>
            <a:r>
              <a:rPr lang="pt-BR" b="1" dirty="0" smtClean="0">
                <a:solidFill>
                  <a:srgbClr val="1C1C1C"/>
                </a:solidFill>
                <a:latin typeface="Calibri" pitchFamily="34" charset="0"/>
              </a:rPr>
              <a:t>EXCLUSÃO SOCIAL</a:t>
            </a:r>
          </a:p>
          <a:p>
            <a:pPr lvl="0" indent="449263" algn="just" eaLnBrk="0" fontAlgn="base" hangingPunct="0">
              <a:spcBef>
                <a:spcPct val="0"/>
              </a:spcBef>
              <a:spcAft>
                <a:spcPct val="0"/>
              </a:spcAft>
              <a:buAutoNum type="arabicPeriod"/>
            </a:pPr>
            <a:r>
              <a:rPr lang="pt-BR" b="1" dirty="0" smtClean="0">
                <a:solidFill>
                  <a:srgbClr val="1C1C1C"/>
                </a:solidFill>
                <a:latin typeface="Calibri" pitchFamily="34" charset="0"/>
              </a:rPr>
              <a:t>CONQUISTAS – IDÉIAS, EXPERIÊNCIAS.</a:t>
            </a:r>
          </a:p>
          <a:p>
            <a:pPr lvl="0" indent="449263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b="1" dirty="0" smtClean="0">
              <a:solidFill>
                <a:srgbClr val="1C1C1C"/>
              </a:solidFill>
              <a:latin typeface="Calibri" pitchFamily="34" charset="0"/>
            </a:endParaRPr>
          </a:p>
          <a:p>
            <a:pPr lvl="0" indent="449263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sz="2000" b="1" i="1" dirty="0" smtClean="0">
                <a:solidFill>
                  <a:srgbClr val="1C1C1C"/>
                </a:solidFill>
                <a:latin typeface="Calibri" pitchFamily="34" charset="0"/>
              </a:rPr>
              <a:t>“</a:t>
            </a:r>
            <a:r>
              <a:rPr lang="pt-BR" sz="2000" i="1" dirty="0" smtClean="0"/>
              <a:t>A </a:t>
            </a:r>
            <a:r>
              <a:rPr lang="pt-BR" sz="2000" i="1" dirty="0"/>
              <a:t>pessoa humana sente necessidade de comunicação porque foi criada à imagem e semelhança de Deus. A coisa que nos faz mais semelhantes a Deus é a comunicação, como chamado à COMUNHÃO</a:t>
            </a:r>
            <a:r>
              <a:rPr lang="pt-BR" sz="2000" i="1" dirty="0" smtClean="0"/>
              <a:t>.”</a:t>
            </a:r>
            <a:endParaRPr lang="pt-BR" sz="2000" i="1" dirty="0"/>
          </a:p>
          <a:p>
            <a:pPr lvl="0" indent="449263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b="1" dirty="0" smtClean="0">
                <a:solidFill>
                  <a:srgbClr val="1C1C1C"/>
                </a:solidFill>
                <a:latin typeface="Calibri" pitchFamily="34" charset="0"/>
              </a:rPr>
              <a:t> </a:t>
            </a:r>
            <a:endParaRPr lang="pt-B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isel 6"/>
          <p:cNvSpPr/>
          <p:nvPr/>
        </p:nvSpPr>
        <p:spPr>
          <a:xfrm>
            <a:off x="785786" y="285728"/>
            <a:ext cx="2928958" cy="1143008"/>
          </a:xfrm>
          <a:prstGeom prst="bevel">
            <a:avLst/>
          </a:prstGeom>
          <a:solidFill>
            <a:srgbClr val="FFFF00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indent="449263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pt-BR" sz="1600" b="1" i="0" u="none" strike="noStrike" cap="none" normalizeH="0" baseline="0" dirty="0" smtClean="0">
                <a:ln>
                  <a:noFill/>
                </a:ln>
                <a:solidFill>
                  <a:srgbClr val="1C1C1C"/>
                </a:solidFill>
                <a:effectLst/>
                <a:ea typeface="Times New Roman" pitchFamily="18" charset="0"/>
                <a:cs typeface="Calibri" pitchFamily="34" charset="0"/>
              </a:rPr>
              <a:t>II. COMUNICAÇÃO COMO VOCAÇÃO E MISSÃO NA IGREJA.</a:t>
            </a:r>
            <a:endParaRPr lang="pt-BR" sz="1600" b="1" dirty="0"/>
          </a:p>
        </p:txBody>
      </p:sp>
      <p:grpSp>
        <p:nvGrpSpPr>
          <p:cNvPr id="2" name="Grupo 10"/>
          <p:cNvGrpSpPr/>
          <p:nvPr/>
        </p:nvGrpSpPr>
        <p:grpSpPr>
          <a:xfrm>
            <a:off x="8886" y="5724024"/>
            <a:ext cx="9126227" cy="1134000"/>
            <a:chOff x="0" y="5715016"/>
            <a:chExt cx="9126227" cy="1134000"/>
          </a:xfrm>
        </p:grpSpPr>
        <p:pic>
          <p:nvPicPr>
            <p:cNvPr id="12" name="Picture 2" descr="C:\Users\Ricardo\Desktop\Ricardo\BACKUP\Ricardo\SITE\LOGOS\Slide4.JPG"/>
            <p:cNvPicPr>
              <a:picLocks noChangeAspect="1" noChangeArrowheads="1"/>
            </p:cNvPicPr>
            <p:nvPr/>
          </p:nvPicPr>
          <p:blipFill>
            <a:blip r:embed="rId2"/>
            <a:srcRect l="14861" t="20764" r="14045" b="31319"/>
            <a:stretch>
              <a:fillRect/>
            </a:stretch>
          </p:blipFill>
          <p:spPr bwMode="auto">
            <a:xfrm>
              <a:off x="6882879" y="5715016"/>
              <a:ext cx="2243348" cy="1134000"/>
            </a:xfrm>
            <a:prstGeom prst="rect">
              <a:avLst/>
            </a:prstGeom>
            <a:noFill/>
          </p:spPr>
        </p:pic>
        <p:sp>
          <p:nvSpPr>
            <p:cNvPr id="13" name="Retângulo 12"/>
            <p:cNvSpPr/>
            <p:nvPr/>
          </p:nvSpPr>
          <p:spPr>
            <a:xfrm>
              <a:off x="0" y="5857892"/>
              <a:ext cx="6929454" cy="972000"/>
            </a:xfrm>
            <a:prstGeom prst="rect">
              <a:avLst/>
            </a:prstGeom>
            <a:gradFill flip="none" rotWithShape="1">
              <a:gsLst>
                <a:gs pos="0">
                  <a:srgbClr val="00B050"/>
                </a:gs>
                <a:gs pos="50000">
                  <a:schemeClr val="accent3">
                    <a:lumMod val="60000"/>
                    <a:lumOff val="40000"/>
                    <a:alpha val="75000"/>
                  </a:schemeClr>
                </a:gs>
                <a:gs pos="100000">
                  <a:schemeClr val="accent1">
                    <a:tint val="23500"/>
                    <a:satMod val="160000"/>
                    <a:alpha val="0"/>
                  </a:schemeClr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pt-BR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pt-BR" sz="2400" b="1" dirty="0" smtClean="0">
                  <a:solidFill>
                    <a:schemeClr val="tx1"/>
                  </a:solidFill>
                  <a:latin typeface="Brush Script MT" pitchFamily="66" charset="0"/>
                </a:rPr>
                <a:t>Ricardo Camargo</a:t>
              </a:r>
            </a:p>
            <a:p>
              <a:r>
                <a:rPr lang="pt-BR" sz="2400" b="1" dirty="0" smtClean="0">
                  <a:solidFill>
                    <a:schemeClr val="tx1"/>
                  </a:solidFill>
                  <a:latin typeface="Brush Script MT" pitchFamily="66" charset="0"/>
                </a:rPr>
                <a:t>Conselho </a:t>
              </a:r>
              <a:r>
                <a:rPr lang="pt-BR" sz="2400" b="1" dirty="0" smtClean="0">
                  <a:solidFill>
                    <a:schemeClr val="tx1"/>
                  </a:solidFill>
                  <a:latin typeface="Brush Script MT" pitchFamily="66" charset="0"/>
                </a:rPr>
                <a:t>Metropolitano de São Carlos</a:t>
              </a:r>
              <a:endParaRPr lang="pt-BR" sz="2400" b="1" dirty="0">
                <a:solidFill>
                  <a:schemeClr val="tx1"/>
                </a:solidFill>
                <a:latin typeface="Brush Script MT" pitchFamily="66" charset="0"/>
              </a:endParaRPr>
            </a:p>
          </p:txBody>
        </p:sp>
      </p:grpSp>
      <p:sp>
        <p:nvSpPr>
          <p:cNvPr id="11" name="Retângulo 10"/>
          <p:cNvSpPr/>
          <p:nvPr/>
        </p:nvSpPr>
        <p:spPr>
          <a:xfrm>
            <a:off x="714348" y="1928802"/>
            <a:ext cx="8072494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49263" algn="just" eaLnBrk="0" fontAlgn="base" hangingPunct="0">
              <a:spcBef>
                <a:spcPct val="0"/>
              </a:spcBef>
              <a:spcAft>
                <a:spcPct val="0"/>
              </a:spcAft>
              <a:buAutoNum type="arabicPeriod"/>
            </a:pPr>
            <a:r>
              <a:rPr lang="pt-BR" b="1" dirty="0" smtClean="0">
                <a:solidFill>
                  <a:srgbClr val="1C1C1C"/>
                </a:solidFill>
                <a:latin typeface="Calibri" pitchFamily="34" charset="0"/>
              </a:rPr>
              <a:t>COMUNICAÇÃO QUE LEVA AO ALTO</a:t>
            </a:r>
          </a:p>
          <a:p>
            <a:pPr lvl="1" indent="449263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AutoNum type="arabicPeriod"/>
            </a:pPr>
            <a:r>
              <a:rPr lang="pt-BR" b="1" dirty="0" smtClean="0">
                <a:solidFill>
                  <a:srgbClr val="1C1C1C"/>
                </a:solidFill>
                <a:latin typeface="Calibri" pitchFamily="34" charset="0"/>
              </a:rPr>
              <a:t>FAMÍLIA, TRABALHO, AMIGOS, SOCIEDADE</a:t>
            </a:r>
          </a:p>
          <a:p>
            <a:pPr lvl="1" indent="449263" algn="just" eaLnBrk="0" fontAlgn="base" hangingPunct="0">
              <a:spcBef>
                <a:spcPct val="0"/>
              </a:spcBef>
              <a:spcAft>
                <a:spcPct val="0"/>
              </a:spcAft>
              <a:buAutoNum type="arabicPeriod"/>
            </a:pPr>
            <a:endParaRPr lang="pt-BR" b="1" dirty="0" smtClean="0">
              <a:solidFill>
                <a:srgbClr val="1C1C1C"/>
              </a:solidFill>
              <a:latin typeface="Calibri" pitchFamily="34" charset="0"/>
            </a:endParaRPr>
          </a:p>
          <a:p>
            <a:pPr lvl="0" indent="449263" algn="just" eaLnBrk="0" fontAlgn="base" hangingPunct="0">
              <a:spcBef>
                <a:spcPct val="0"/>
              </a:spcBef>
              <a:spcAft>
                <a:spcPct val="0"/>
              </a:spcAft>
              <a:buAutoNum type="arabicPeriod"/>
            </a:pPr>
            <a:r>
              <a:rPr lang="pt-BR" b="1" dirty="0" smtClean="0">
                <a:solidFill>
                  <a:srgbClr val="1C1C1C"/>
                </a:solidFill>
                <a:latin typeface="Calibri" pitchFamily="34" charset="0"/>
              </a:rPr>
              <a:t>TOLERAR, CONVIVER, CONSENSOS, ACEITAR NÃO SIGNIFICA SE ANULAR.</a:t>
            </a:r>
          </a:p>
          <a:p>
            <a:pPr lvl="0" indent="449263" algn="just" eaLnBrk="0" fontAlgn="base" hangingPunct="0">
              <a:spcBef>
                <a:spcPct val="0"/>
              </a:spcBef>
              <a:spcAft>
                <a:spcPct val="0"/>
              </a:spcAft>
              <a:buAutoNum type="arabicPeriod"/>
            </a:pPr>
            <a:r>
              <a:rPr lang="pt-BR" b="1" dirty="0" smtClean="0">
                <a:solidFill>
                  <a:srgbClr val="1C1C1C"/>
                </a:solidFill>
                <a:latin typeface="Calibri" pitchFamily="34" charset="0"/>
              </a:rPr>
              <a:t>ANÚNCIO DA BOA NOTÍCIA</a:t>
            </a:r>
          </a:p>
          <a:p>
            <a:pPr lvl="0" indent="449263" algn="just" eaLnBrk="0" fontAlgn="base" hangingPunct="0">
              <a:spcBef>
                <a:spcPct val="0"/>
              </a:spcBef>
              <a:spcAft>
                <a:spcPct val="0"/>
              </a:spcAft>
              <a:buAutoNum type="arabicPeriod"/>
            </a:pPr>
            <a:r>
              <a:rPr lang="pt-BR" b="1" dirty="0" smtClean="0">
                <a:solidFill>
                  <a:srgbClr val="1C1C1C"/>
                </a:solidFill>
                <a:latin typeface="Calibri" pitchFamily="34" charset="0"/>
              </a:rPr>
              <a:t>COMUNICAR – GRAÇA BATISMAL</a:t>
            </a:r>
          </a:p>
          <a:p>
            <a:pPr lvl="0" indent="449263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dirty="0" smtClean="0"/>
          </a:p>
          <a:p>
            <a:pPr lvl="0" indent="449263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b="1" dirty="0" smtClean="0"/>
              <a:t>Somos </a:t>
            </a:r>
            <a:r>
              <a:rPr lang="pt-BR" b="1" dirty="0"/>
              <a:t>chamados a cuidar para que os equipamentos não tomem o lugar da pessoa, na comunicação. </a:t>
            </a:r>
            <a:endParaRPr lang="pt-BR" b="1" dirty="0" smtClean="0">
              <a:solidFill>
                <a:srgbClr val="1C1C1C"/>
              </a:solidFill>
            </a:endParaRPr>
          </a:p>
          <a:p>
            <a:pPr lvl="0" indent="449263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b="1" dirty="0" smtClean="0">
                <a:solidFill>
                  <a:srgbClr val="1C1C1C"/>
                </a:solidFill>
              </a:rPr>
              <a:t>“</a:t>
            </a:r>
            <a:r>
              <a:rPr lang="pt-BR" dirty="0"/>
              <a:t>Nosso Deus é comunicação tão perfeita entre as três pessoas da Trindade – Pai, Filho e Espírito Santo – que, no seu mistério, se torna uma só pessoa. A comunicação entre as três pessoas de Deus é tão perfeita que se torna </a:t>
            </a:r>
            <a:r>
              <a:rPr lang="pt-BR" dirty="0" smtClean="0"/>
              <a:t>comunhão.”</a:t>
            </a:r>
            <a:endParaRPr lang="pt-BR" dirty="0"/>
          </a:p>
          <a:p>
            <a:pPr lvl="0" indent="449263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b="1" dirty="0" smtClean="0">
                <a:solidFill>
                  <a:srgbClr val="1C1C1C"/>
                </a:solidFill>
                <a:latin typeface="Calibri" pitchFamily="34" charset="0"/>
              </a:rPr>
              <a:t> </a:t>
            </a:r>
            <a:endParaRPr lang="pt-B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Bisel 7"/>
          <p:cNvSpPr/>
          <p:nvPr/>
        </p:nvSpPr>
        <p:spPr>
          <a:xfrm>
            <a:off x="928662" y="285728"/>
            <a:ext cx="2928958" cy="1143008"/>
          </a:xfrm>
          <a:prstGeom prst="bevel">
            <a:avLst/>
          </a:prstGeom>
          <a:solidFill>
            <a:srgbClr val="FFFF00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0" lang="pt-BR" sz="1600" b="1" i="0" u="none" strike="noStrike" cap="none" normalizeH="0" baseline="0" dirty="0" smtClean="0">
                <a:ln>
                  <a:noFill/>
                </a:ln>
                <a:solidFill>
                  <a:srgbClr val="1C1C1C"/>
                </a:solidFill>
                <a:effectLst/>
                <a:ea typeface="Times New Roman" pitchFamily="18" charset="0"/>
                <a:cs typeface="Calibri" pitchFamily="34" charset="0"/>
              </a:rPr>
              <a:t>III. ESPIRITUALIDADE: VIVER A MÍSTICA DA COMUNICAÇÃO CRISTÃ.</a:t>
            </a:r>
            <a:endParaRPr lang="pt-BR" sz="1600" b="1" dirty="0"/>
          </a:p>
        </p:txBody>
      </p:sp>
      <p:grpSp>
        <p:nvGrpSpPr>
          <p:cNvPr id="2" name="Grupo 10"/>
          <p:cNvGrpSpPr/>
          <p:nvPr/>
        </p:nvGrpSpPr>
        <p:grpSpPr>
          <a:xfrm>
            <a:off x="8886" y="5724024"/>
            <a:ext cx="9126227" cy="1134000"/>
            <a:chOff x="0" y="5715016"/>
            <a:chExt cx="9126227" cy="1134000"/>
          </a:xfrm>
        </p:grpSpPr>
        <p:pic>
          <p:nvPicPr>
            <p:cNvPr id="12" name="Picture 2" descr="C:\Users\Ricardo\Desktop\Ricardo\BACKUP\Ricardo\SITE\LOGOS\Slide4.JPG"/>
            <p:cNvPicPr>
              <a:picLocks noChangeAspect="1" noChangeArrowheads="1"/>
            </p:cNvPicPr>
            <p:nvPr/>
          </p:nvPicPr>
          <p:blipFill>
            <a:blip r:embed="rId2"/>
            <a:srcRect l="14861" t="20764" r="14045" b="31319"/>
            <a:stretch>
              <a:fillRect/>
            </a:stretch>
          </p:blipFill>
          <p:spPr bwMode="auto">
            <a:xfrm>
              <a:off x="6882879" y="5715016"/>
              <a:ext cx="2243348" cy="1134000"/>
            </a:xfrm>
            <a:prstGeom prst="rect">
              <a:avLst/>
            </a:prstGeom>
            <a:noFill/>
          </p:spPr>
        </p:pic>
        <p:sp>
          <p:nvSpPr>
            <p:cNvPr id="13" name="Retângulo 12"/>
            <p:cNvSpPr/>
            <p:nvPr/>
          </p:nvSpPr>
          <p:spPr>
            <a:xfrm>
              <a:off x="0" y="5857892"/>
              <a:ext cx="6929454" cy="972000"/>
            </a:xfrm>
            <a:prstGeom prst="rect">
              <a:avLst/>
            </a:prstGeom>
            <a:gradFill flip="none" rotWithShape="1">
              <a:gsLst>
                <a:gs pos="0">
                  <a:srgbClr val="00B050"/>
                </a:gs>
                <a:gs pos="50000">
                  <a:schemeClr val="accent3">
                    <a:lumMod val="60000"/>
                    <a:lumOff val="40000"/>
                    <a:alpha val="75000"/>
                  </a:schemeClr>
                </a:gs>
                <a:gs pos="100000">
                  <a:schemeClr val="accent1">
                    <a:tint val="23500"/>
                    <a:satMod val="160000"/>
                    <a:alpha val="0"/>
                  </a:schemeClr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pt-BR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pt-BR" sz="2400" b="1" dirty="0" smtClean="0">
                  <a:solidFill>
                    <a:schemeClr val="tx1"/>
                  </a:solidFill>
                  <a:latin typeface="Brush Script MT" pitchFamily="66" charset="0"/>
                </a:rPr>
                <a:t>Ricardo Camargo</a:t>
              </a:r>
            </a:p>
            <a:p>
              <a:r>
                <a:rPr lang="pt-BR" sz="2400" b="1" dirty="0" smtClean="0">
                  <a:solidFill>
                    <a:schemeClr val="tx1"/>
                  </a:solidFill>
                  <a:latin typeface="Brush Script MT" pitchFamily="66" charset="0"/>
                </a:rPr>
                <a:t>Conselho </a:t>
              </a:r>
              <a:r>
                <a:rPr lang="pt-BR" sz="2400" b="1" dirty="0" smtClean="0">
                  <a:solidFill>
                    <a:schemeClr val="tx1"/>
                  </a:solidFill>
                  <a:latin typeface="Brush Script MT" pitchFamily="66" charset="0"/>
                </a:rPr>
                <a:t>Metropolitano de São Carlos</a:t>
              </a:r>
              <a:endParaRPr lang="pt-BR" sz="2400" b="1" dirty="0">
                <a:solidFill>
                  <a:schemeClr val="tx1"/>
                </a:solidFill>
                <a:latin typeface="Brush Script MT" pitchFamily="66" charset="0"/>
              </a:endParaRPr>
            </a:p>
          </p:txBody>
        </p:sp>
      </p:grpSp>
      <p:sp>
        <p:nvSpPr>
          <p:cNvPr id="11" name="Retângulo 10"/>
          <p:cNvSpPr/>
          <p:nvPr/>
        </p:nvSpPr>
        <p:spPr>
          <a:xfrm>
            <a:off x="714348" y="1859340"/>
            <a:ext cx="7929618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49263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pt-BR" b="1" i="0" u="none" strike="noStrike" cap="none" normalizeH="0" baseline="0" dirty="0" smtClean="0">
                <a:ln>
                  <a:noFill/>
                </a:ln>
                <a:solidFill>
                  <a:srgbClr val="1C1C1C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1. Buscar o auto-conhecimento</a:t>
            </a:r>
            <a:endParaRPr kumimoji="0" lang="pt-BR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indent="449263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pt-BR" b="1" i="0" u="none" strike="noStrike" cap="none" normalizeH="0" baseline="0" dirty="0" smtClean="0">
                <a:ln>
                  <a:noFill/>
                </a:ln>
                <a:solidFill>
                  <a:srgbClr val="1C1C1C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2. Tomar a iniciativa de ir ao encontro dos outros</a:t>
            </a:r>
            <a:endParaRPr kumimoji="0" lang="pt-BR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indent="449263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pt-BR" b="1" i="0" u="none" strike="noStrike" cap="none" normalizeH="0" baseline="0" dirty="0" smtClean="0">
                <a:ln>
                  <a:noFill/>
                </a:ln>
                <a:solidFill>
                  <a:srgbClr val="1C1C1C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3. Cultivar a alegria de viver e a positividade</a:t>
            </a:r>
            <a:endParaRPr kumimoji="0" lang="pt-BR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indent="449263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pt-BR" b="1" i="0" u="none" strike="noStrike" cap="none" normalizeH="0" baseline="0" dirty="0" smtClean="0">
                <a:ln>
                  <a:noFill/>
                </a:ln>
                <a:solidFill>
                  <a:srgbClr val="1C1C1C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4. Cultivar a paciência para ouvir os outros com o coração</a:t>
            </a:r>
            <a:endParaRPr kumimoji="0" lang="pt-BR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indent="449263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pt-BR" b="1" i="0" u="none" strike="noStrike" cap="none" normalizeH="0" baseline="0" dirty="0" smtClean="0">
                <a:ln>
                  <a:noFill/>
                </a:ln>
                <a:solidFill>
                  <a:srgbClr val="1C1C1C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5. Ser democrático e dividir responsabilidades com os outros</a:t>
            </a:r>
            <a:endParaRPr kumimoji="0" lang="pt-BR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indent="449263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pt-BR" b="1" i="0" u="none" strike="noStrike" cap="none" normalizeH="0" baseline="0" dirty="0" smtClean="0">
                <a:ln>
                  <a:noFill/>
                </a:ln>
                <a:solidFill>
                  <a:srgbClr val="1C1C1C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6. Falar e testemunhar com autoridade</a:t>
            </a:r>
            <a:endParaRPr kumimoji="0" lang="pt-BR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indent="449263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pt-BR" b="1" i="0" u="none" strike="noStrike" cap="none" normalizeH="0" baseline="0" dirty="0" smtClean="0">
                <a:ln>
                  <a:noFill/>
                </a:ln>
                <a:solidFill>
                  <a:srgbClr val="1C1C1C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7. Cultivar o espírito comunicativo</a:t>
            </a:r>
            <a:endParaRPr lang="pt-B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isel 8"/>
          <p:cNvSpPr/>
          <p:nvPr/>
        </p:nvSpPr>
        <p:spPr>
          <a:xfrm>
            <a:off x="928662" y="285728"/>
            <a:ext cx="2928958" cy="1143008"/>
          </a:xfrm>
          <a:prstGeom prst="bevel">
            <a:avLst/>
          </a:prstGeom>
          <a:solidFill>
            <a:srgbClr val="FFFF00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0" lang="pt-BR" sz="1600" b="1" i="0" u="none" strike="noStrike" cap="none" normalizeH="0" baseline="0" dirty="0" smtClean="0">
                <a:ln>
                  <a:noFill/>
                </a:ln>
                <a:solidFill>
                  <a:srgbClr val="1C1C1C"/>
                </a:solidFill>
                <a:effectLst/>
                <a:ea typeface="Times New Roman" pitchFamily="18" charset="0"/>
                <a:cs typeface="Calibri" pitchFamily="34" charset="0"/>
              </a:rPr>
              <a:t>IV. ACOLHIMENTO: EXERCÍCIO DO MODELO CRISTÃO DE COMUNICAÇÃO</a:t>
            </a:r>
            <a:endParaRPr lang="pt-BR" sz="1600" b="1" dirty="0"/>
          </a:p>
        </p:txBody>
      </p:sp>
      <p:grpSp>
        <p:nvGrpSpPr>
          <p:cNvPr id="2" name="Grupo 10"/>
          <p:cNvGrpSpPr/>
          <p:nvPr/>
        </p:nvGrpSpPr>
        <p:grpSpPr>
          <a:xfrm>
            <a:off x="8886" y="5724024"/>
            <a:ext cx="9126227" cy="1134000"/>
            <a:chOff x="0" y="5715016"/>
            <a:chExt cx="9126227" cy="1134000"/>
          </a:xfrm>
        </p:grpSpPr>
        <p:pic>
          <p:nvPicPr>
            <p:cNvPr id="12" name="Picture 2" descr="C:\Users\Ricardo\Desktop\Ricardo\BACKUP\Ricardo\SITE\LOGOS\Slide4.JPG"/>
            <p:cNvPicPr>
              <a:picLocks noChangeAspect="1" noChangeArrowheads="1"/>
            </p:cNvPicPr>
            <p:nvPr/>
          </p:nvPicPr>
          <p:blipFill>
            <a:blip r:embed="rId2"/>
            <a:srcRect l="14861" t="20764" r="14045" b="31319"/>
            <a:stretch>
              <a:fillRect/>
            </a:stretch>
          </p:blipFill>
          <p:spPr bwMode="auto">
            <a:xfrm>
              <a:off x="6882879" y="5715016"/>
              <a:ext cx="2243348" cy="1134000"/>
            </a:xfrm>
            <a:prstGeom prst="rect">
              <a:avLst/>
            </a:prstGeom>
            <a:noFill/>
          </p:spPr>
        </p:pic>
        <p:sp>
          <p:nvSpPr>
            <p:cNvPr id="13" name="Retângulo 12"/>
            <p:cNvSpPr/>
            <p:nvPr/>
          </p:nvSpPr>
          <p:spPr>
            <a:xfrm>
              <a:off x="0" y="5857892"/>
              <a:ext cx="6929454" cy="972000"/>
            </a:xfrm>
            <a:prstGeom prst="rect">
              <a:avLst/>
            </a:prstGeom>
            <a:gradFill flip="none" rotWithShape="1">
              <a:gsLst>
                <a:gs pos="0">
                  <a:srgbClr val="00B050"/>
                </a:gs>
                <a:gs pos="50000">
                  <a:schemeClr val="accent3">
                    <a:lumMod val="60000"/>
                    <a:lumOff val="40000"/>
                    <a:alpha val="75000"/>
                  </a:schemeClr>
                </a:gs>
                <a:gs pos="100000">
                  <a:schemeClr val="accent1">
                    <a:tint val="23500"/>
                    <a:satMod val="160000"/>
                    <a:alpha val="0"/>
                  </a:schemeClr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pt-BR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pt-BR" sz="2400" b="1" dirty="0" smtClean="0">
                  <a:solidFill>
                    <a:schemeClr val="tx1"/>
                  </a:solidFill>
                  <a:latin typeface="Brush Script MT" pitchFamily="66" charset="0"/>
                </a:rPr>
                <a:t>Ricardo Camargo</a:t>
              </a:r>
            </a:p>
            <a:p>
              <a:r>
                <a:rPr lang="pt-BR" sz="2400" b="1" dirty="0" smtClean="0">
                  <a:solidFill>
                    <a:schemeClr val="tx1"/>
                  </a:solidFill>
                  <a:latin typeface="Brush Script MT" pitchFamily="66" charset="0"/>
                </a:rPr>
                <a:t>Conselho </a:t>
              </a:r>
              <a:r>
                <a:rPr lang="pt-BR" sz="2400" b="1" dirty="0" smtClean="0">
                  <a:solidFill>
                    <a:schemeClr val="tx1"/>
                  </a:solidFill>
                  <a:latin typeface="Brush Script MT" pitchFamily="66" charset="0"/>
                </a:rPr>
                <a:t>Metropolitano de São Carlos</a:t>
              </a:r>
              <a:endParaRPr lang="pt-BR" sz="2400" b="1" dirty="0">
                <a:solidFill>
                  <a:schemeClr val="tx1"/>
                </a:solidFill>
                <a:latin typeface="Brush Script MT" pitchFamily="66" charset="0"/>
              </a:endParaRPr>
            </a:p>
          </p:txBody>
        </p:sp>
      </p:grpSp>
      <p:sp>
        <p:nvSpPr>
          <p:cNvPr id="11" name="Retângulo 10"/>
          <p:cNvSpPr/>
          <p:nvPr/>
        </p:nvSpPr>
        <p:spPr>
          <a:xfrm>
            <a:off x="928662" y="2274838"/>
            <a:ext cx="742955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49263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pt-BR" b="1" i="0" u="none" strike="noStrike" cap="none" normalizeH="0" baseline="0" dirty="0" smtClean="0">
                <a:ln>
                  <a:noFill/>
                </a:ln>
                <a:solidFill>
                  <a:srgbClr val="1C1C1C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1. Cumprimentar</a:t>
            </a:r>
            <a:endParaRPr kumimoji="0" lang="pt-BR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indent="449263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pt-BR" b="1" i="0" u="none" strike="noStrike" cap="none" normalizeH="0" baseline="0" dirty="0" smtClean="0">
                <a:ln>
                  <a:noFill/>
                </a:ln>
                <a:solidFill>
                  <a:srgbClr val="1C1C1C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2. Abraçar</a:t>
            </a:r>
            <a:endParaRPr kumimoji="0" lang="pt-BR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indent="449263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pt-BR" b="1" i="0" u="none" strike="noStrike" cap="none" normalizeH="0" baseline="0" dirty="0" smtClean="0">
                <a:ln>
                  <a:noFill/>
                </a:ln>
                <a:solidFill>
                  <a:srgbClr val="1C1C1C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3. Convidar</a:t>
            </a:r>
            <a:endParaRPr kumimoji="0" lang="pt-BR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indent="449263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pt-BR" b="1" i="0" u="none" strike="noStrike" cap="none" normalizeH="0" baseline="0" dirty="0" smtClean="0">
                <a:ln>
                  <a:noFill/>
                </a:ln>
                <a:solidFill>
                  <a:srgbClr val="1C1C1C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4. Pedir para entrar e sentar</a:t>
            </a:r>
            <a:endParaRPr kumimoji="0" lang="pt-BR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indent="449263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pt-BR" b="1" i="0" u="none" strike="noStrike" cap="none" normalizeH="0" baseline="0" dirty="0" smtClean="0">
                <a:ln>
                  <a:noFill/>
                </a:ln>
                <a:solidFill>
                  <a:srgbClr val="1C1C1C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5. Informar bem</a:t>
            </a:r>
            <a:endParaRPr kumimoji="0" lang="pt-BR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indent="449263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pt-BR" b="1" i="0" u="none" strike="noStrike" cap="none" normalizeH="0" baseline="0" dirty="0" smtClean="0">
                <a:ln>
                  <a:noFill/>
                </a:ln>
                <a:solidFill>
                  <a:srgbClr val="1C1C1C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6. Dar a palavra</a:t>
            </a:r>
            <a:endParaRPr kumimoji="0" lang="pt-BR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indent="449263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pt-BR" b="1" i="0" u="none" strike="noStrike" cap="none" normalizeH="0" baseline="0" dirty="0" smtClean="0">
                <a:ln>
                  <a:noFill/>
                </a:ln>
                <a:solidFill>
                  <a:srgbClr val="1C1C1C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7. Incluir os que ainda estão por fora</a:t>
            </a:r>
            <a:endParaRPr kumimoji="0" lang="pt-BR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indent="449263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pt-BR" b="1" i="0" u="none" strike="noStrike" cap="none" normalizeH="0" baseline="0" dirty="0" smtClean="0">
                <a:ln>
                  <a:noFill/>
                </a:ln>
                <a:solidFill>
                  <a:srgbClr val="1C1C1C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8. Ser espontâneo</a:t>
            </a:r>
            <a:endParaRPr kumimoji="0" lang="pt-BR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Bisel 9"/>
          <p:cNvSpPr/>
          <p:nvPr/>
        </p:nvSpPr>
        <p:spPr>
          <a:xfrm>
            <a:off x="928662" y="285728"/>
            <a:ext cx="2928958" cy="1143008"/>
          </a:xfrm>
          <a:prstGeom prst="bevel">
            <a:avLst/>
          </a:prstGeom>
          <a:solidFill>
            <a:srgbClr val="FFFF00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0" lang="pt-BR" sz="1600" b="1" i="0" u="none" strike="noStrike" cap="none" normalizeH="0" baseline="0" dirty="0" smtClean="0">
                <a:ln>
                  <a:noFill/>
                </a:ln>
                <a:solidFill>
                  <a:srgbClr val="1C1C1C"/>
                </a:solidFill>
                <a:effectLst/>
                <a:ea typeface="Times New Roman" pitchFamily="18" charset="0"/>
                <a:cs typeface="Calibri" pitchFamily="34" charset="0"/>
              </a:rPr>
              <a:t>V. RESPONDER AO CHAMADO ATRAVÉS DOS MCS</a:t>
            </a:r>
            <a:endParaRPr lang="pt-BR" sz="1600" b="1" dirty="0"/>
          </a:p>
        </p:txBody>
      </p:sp>
      <p:grpSp>
        <p:nvGrpSpPr>
          <p:cNvPr id="2" name="Grupo 10"/>
          <p:cNvGrpSpPr/>
          <p:nvPr/>
        </p:nvGrpSpPr>
        <p:grpSpPr>
          <a:xfrm>
            <a:off x="8886" y="5724024"/>
            <a:ext cx="9126227" cy="1134000"/>
            <a:chOff x="0" y="5715016"/>
            <a:chExt cx="9126227" cy="1134000"/>
          </a:xfrm>
        </p:grpSpPr>
        <p:pic>
          <p:nvPicPr>
            <p:cNvPr id="12" name="Picture 2" descr="C:\Users\Ricardo\Desktop\Ricardo\BACKUP\Ricardo\SITE\LOGOS\Slide4.JPG"/>
            <p:cNvPicPr>
              <a:picLocks noChangeAspect="1" noChangeArrowheads="1"/>
            </p:cNvPicPr>
            <p:nvPr/>
          </p:nvPicPr>
          <p:blipFill>
            <a:blip r:embed="rId2"/>
            <a:srcRect l="14861" t="20764" r="14045" b="31319"/>
            <a:stretch>
              <a:fillRect/>
            </a:stretch>
          </p:blipFill>
          <p:spPr bwMode="auto">
            <a:xfrm>
              <a:off x="6882879" y="5715016"/>
              <a:ext cx="2243348" cy="1134000"/>
            </a:xfrm>
            <a:prstGeom prst="rect">
              <a:avLst/>
            </a:prstGeom>
            <a:noFill/>
          </p:spPr>
        </p:pic>
        <p:sp>
          <p:nvSpPr>
            <p:cNvPr id="13" name="Retângulo 12"/>
            <p:cNvSpPr/>
            <p:nvPr/>
          </p:nvSpPr>
          <p:spPr>
            <a:xfrm>
              <a:off x="0" y="5857892"/>
              <a:ext cx="6929454" cy="972000"/>
            </a:xfrm>
            <a:prstGeom prst="rect">
              <a:avLst/>
            </a:prstGeom>
            <a:gradFill flip="none" rotWithShape="1">
              <a:gsLst>
                <a:gs pos="0">
                  <a:srgbClr val="00B050"/>
                </a:gs>
                <a:gs pos="50000">
                  <a:schemeClr val="accent3">
                    <a:lumMod val="60000"/>
                    <a:lumOff val="40000"/>
                    <a:alpha val="75000"/>
                  </a:schemeClr>
                </a:gs>
                <a:gs pos="100000">
                  <a:schemeClr val="accent1">
                    <a:tint val="23500"/>
                    <a:satMod val="160000"/>
                    <a:alpha val="0"/>
                  </a:schemeClr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pt-BR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pt-BR" sz="2400" b="1" dirty="0" smtClean="0">
                  <a:solidFill>
                    <a:schemeClr val="tx1"/>
                  </a:solidFill>
                  <a:latin typeface="Brush Script MT" pitchFamily="66" charset="0"/>
                </a:rPr>
                <a:t>Ricardo Camargo</a:t>
              </a:r>
            </a:p>
            <a:p>
              <a:r>
                <a:rPr lang="pt-BR" sz="2400" b="1" dirty="0" smtClean="0">
                  <a:solidFill>
                    <a:schemeClr val="tx1"/>
                  </a:solidFill>
                  <a:latin typeface="Brush Script MT" pitchFamily="66" charset="0"/>
                </a:rPr>
                <a:t>Conselho </a:t>
              </a:r>
              <a:r>
                <a:rPr lang="pt-BR" sz="2400" b="1" dirty="0" smtClean="0">
                  <a:solidFill>
                    <a:schemeClr val="tx1"/>
                  </a:solidFill>
                  <a:latin typeface="Brush Script MT" pitchFamily="66" charset="0"/>
                </a:rPr>
                <a:t>Metropolitano de São Carlos</a:t>
              </a:r>
              <a:endParaRPr lang="pt-BR" sz="2400" b="1" dirty="0">
                <a:solidFill>
                  <a:schemeClr val="tx1"/>
                </a:solidFill>
                <a:latin typeface="Brush Script MT" pitchFamily="66" charset="0"/>
              </a:endParaRPr>
            </a:p>
          </p:txBody>
        </p:sp>
      </p:grpSp>
      <p:sp>
        <p:nvSpPr>
          <p:cNvPr id="11" name="Retângulo 10"/>
          <p:cNvSpPr/>
          <p:nvPr/>
        </p:nvSpPr>
        <p:spPr>
          <a:xfrm>
            <a:off x="928662" y="2413338"/>
            <a:ext cx="7429552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49263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pt-BR" b="1" i="0" u="none" strike="noStrike" cap="none" normalizeH="0" baseline="0" dirty="0" smtClean="0">
                <a:ln>
                  <a:noFill/>
                </a:ln>
                <a:solidFill>
                  <a:srgbClr val="1C1C1C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1. Capacita-se</a:t>
            </a:r>
            <a:endParaRPr kumimoji="0" lang="pt-BR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indent="449263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pt-BR" b="1" i="0" u="none" strike="noStrike" cap="none" normalizeH="0" baseline="0" dirty="0" smtClean="0">
                <a:ln>
                  <a:noFill/>
                </a:ln>
                <a:solidFill>
                  <a:srgbClr val="1C1C1C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2. Interage</a:t>
            </a:r>
            <a:endParaRPr kumimoji="0" lang="pt-BR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indent="449263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pt-BR" b="1" i="0" u="none" strike="noStrike" cap="none" normalizeH="0" baseline="0" dirty="0" smtClean="0">
                <a:ln>
                  <a:noFill/>
                </a:ln>
                <a:solidFill>
                  <a:srgbClr val="1C1C1C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3. Mobiliza</a:t>
            </a:r>
            <a:endParaRPr kumimoji="0" lang="pt-BR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indent="449263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pt-BR" b="1" i="0" u="none" strike="noStrike" cap="none" normalizeH="0" baseline="0" dirty="0" smtClean="0">
                <a:ln>
                  <a:noFill/>
                </a:ln>
                <a:solidFill>
                  <a:srgbClr val="1C1C1C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4. Presta serviços</a:t>
            </a:r>
            <a:endParaRPr kumimoji="0" lang="pt-BR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indent="449263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pt-BR" b="1" i="0" u="none" strike="noStrike" cap="none" normalizeH="0" baseline="0" dirty="0" smtClean="0">
                <a:ln>
                  <a:noFill/>
                </a:ln>
                <a:solidFill>
                  <a:srgbClr val="1C1C1C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5. Valoriza a cultura local</a:t>
            </a:r>
            <a:endParaRPr kumimoji="0" lang="pt-BR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indent="449263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pt-BR" b="1" i="0" u="none" strike="noStrike" cap="none" normalizeH="0" baseline="0" dirty="0" smtClean="0">
                <a:ln>
                  <a:noFill/>
                </a:ln>
                <a:solidFill>
                  <a:srgbClr val="1C1C1C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6. Evangeliza</a:t>
            </a:r>
            <a:endParaRPr kumimoji="0" lang="pt-BR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indent="449263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pt-BR" b="1" i="0" u="none" strike="noStrike" cap="none" normalizeH="0" baseline="0" dirty="0" smtClean="0">
                <a:ln>
                  <a:noFill/>
                </a:ln>
                <a:solidFill>
                  <a:srgbClr val="1C1C1C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7. Gera comunhão</a:t>
            </a:r>
            <a:endParaRPr lang="pt-B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o 10"/>
          <p:cNvGrpSpPr/>
          <p:nvPr/>
        </p:nvGrpSpPr>
        <p:grpSpPr>
          <a:xfrm>
            <a:off x="8886" y="5724024"/>
            <a:ext cx="9126227" cy="1134000"/>
            <a:chOff x="0" y="5715016"/>
            <a:chExt cx="9126227" cy="1134000"/>
          </a:xfrm>
        </p:grpSpPr>
        <p:pic>
          <p:nvPicPr>
            <p:cNvPr id="5" name="Picture 2" descr="C:\Users\Ricardo\Desktop\Ricardo\BACKUP\Ricardo\SITE\LOGOS\Slide4.JPG"/>
            <p:cNvPicPr>
              <a:picLocks noChangeAspect="1" noChangeArrowheads="1"/>
            </p:cNvPicPr>
            <p:nvPr/>
          </p:nvPicPr>
          <p:blipFill>
            <a:blip r:embed="rId2"/>
            <a:srcRect l="14861" t="20764" r="14045" b="31319"/>
            <a:stretch>
              <a:fillRect/>
            </a:stretch>
          </p:blipFill>
          <p:spPr bwMode="auto">
            <a:xfrm>
              <a:off x="6882879" y="5715016"/>
              <a:ext cx="2243348" cy="1134000"/>
            </a:xfrm>
            <a:prstGeom prst="rect">
              <a:avLst/>
            </a:prstGeom>
            <a:noFill/>
          </p:spPr>
        </p:pic>
        <p:sp>
          <p:nvSpPr>
            <p:cNvPr id="6" name="Retângulo 5"/>
            <p:cNvSpPr/>
            <p:nvPr/>
          </p:nvSpPr>
          <p:spPr>
            <a:xfrm>
              <a:off x="0" y="5857892"/>
              <a:ext cx="6929454" cy="972000"/>
            </a:xfrm>
            <a:prstGeom prst="rect">
              <a:avLst/>
            </a:prstGeom>
            <a:gradFill flip="none" rotWithShape="1">
              <a:gsLst>
                <a:gs pos="0">
                  <a:srgbClr val="00B050"/>
                </a:gs>
                <a:gs pos="50000">
                  <a:schemeClr val="accent3">
                    <a:lumMod val="60000"/>
                    <a:lumOff val="40000"/>
                    <a:alpha val="75000"/>
                  </a:schemeClr>
                </a:gs>
                <a:gs pos="100000">
                  <a:schemeClr val="accent1">
                    <a:tint val="23500"/>
                    <a:satMod val="160000"/>
                    <a:alpha val="0"/>
                  </a:schemeClr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pt-BR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pt-BR" sz="2400" b="1" dirty="0" smtClean="0">
                  <a:solidFill>
                    <a:schemeClr val="tx1"/>
                  </a:solidFill>
                  <a:latin typeface="Brush Script MT" pitchFamily="66" charset="0"/>
                </a:rPr>
                <a:t>Ricardo Camargo</a:t>
              </a:r>
            </a:p>
            <a:p>
              <a:r>
                <a:rPr lang="pt-BR" sz="2400" b="1" dirty="0" smtClean="0">
                  <a:solidFill>
                    <a:schemeClr val="tx1"/>
                  </a:solidFill>
                  <a:latin typeface="Brush Script MT" pitchFamily="66" charset="0"/>
                </a:rPr>
                <a:t>Conselho </a:t>
              </a:r>
              <a:r>
                <a:rPr lang="pt-BR" sz="2400" b="1" dirty="0" smtClean="0">
                  <a:solidFill>
                    <a:schemeClr val="tx1"/>
                  </a:solidFill>
                  <a:latin typeface="Brush Script MT" pitchFamily="66" charset="0"/>
                </a:rPr>
                <a:t>Metropolitano de São Carlos</a:t>
              </a:r>
              <a:endParaRPr lang="pt-BR" sz="2400" b="1" dirty="0">
                <a:solidFill>
                  <a:schemeClr val="tx1"/>
                </a:solidFill>
                <a:latin typeface="Brush Script MT" pitchFamily="66" charset="0"/>
              </a:endParaRPr>
            </a:p>
          </p:txBody>
        </p:sp>
      </p:grpSp>
      <p:pic>
        <p:nvPicPr>
          <p:cNvPr id="7" name="Imagem 6" descr="Slide1.JPG"/>
          <p:cNvPicPr>
            <a:picLocks noChangeAspect="1"/>
          </p:cNvPicPr>
          <p:nvPr/>
        </p:nvPicPr>
        <p:blipFill>
          <a:blip r:embed="rId3"/>
          <a:srcRect l="15054" t="22940" r="9674" b="22578"/>
          <a:stretch>
            <a:fillRect/>
          </a:stretch>
        </p:blipFill>
        <p:spPr>
          <a:xfrm>
            <a:off x="2143108" y="357166"/>
            <a:ext cx="2500330" cy="1357322"/>
          </a:xfrm>
          <a:prstGeom prst="rect">
            <a:avLst/>
          </a:prstGeom>
        </p:spPr>
      </p:pic>
      <p:pic>
        <p:nvPicPr>
          <p:cNvPr id="8" name="Imagem 7" descr="Slide2.JPG"/>
          <p:cNvPicPr>
            <a:picLocks noChangeAspect="1"/>
          </p:cNvPicPr>
          <p:nvPr/>
        </p:nvPicPr>
        <p:blipFill>
          <a:blip r:embed="rId4"/>
          <a:srcRect l="14840" t="22654" r="14190" b="14261"/>
          <a:stretch>
            <a:fillRect/>
          </a:stretch>
        </p:blipFill>
        <p:spPr>
          <a:xfrm>
            <a:off x="214282" y="2143116"/>
            <a:ext cx="2357454" cy="1571636"/>
          </a:xfrm>
          <a:prstGeom prst="rect">
            <a:avLst/>
          </a:prstGeom>
        </p:spPr>
      </p:pic>
      <p:pic>
        <p:nvPicPr>
          <p:cNvPr id="9" name="Imagem 8" descr="Slide3.JPG"/>
          <p:cNvPicPr>
            <a:picLocks noChangeAspect="1"/>
          </p:cNvPicPr>
          <p:nvPr/>
        </p:nvPicPr>
        <p:blipFill>
          <a:blip r:embed="rId5"/>
          <a:srcRect l="8174" t="22368" r="7952" b="23150"/>
          <a:stretch>
            <a:fillRect/>
          </a:stretch>
        </p:blipFill>
        <p:spPr>
          <a:xfrm>
            <a:off x="5857884" y="1357298"/>
            <a:ext cx="2786082" cy="1357322"/>
          </a:xfrm>
          <a:prstGeom prst="rect">
            <a:avLst/>
          </a:prstGeom>
        </p:spPr>
      </p:pic>
      <p:pic>
        <p:nvPicPr>
          <p:cNvPr id="10" name="Imagem 9" descr="Slide4.JPG"/>
          <p:cNvPicPr>
            <a:picLocks noChangeAspect="1"/>
          </p:cNvPicPr>
          <p:nvPr/>
        </p:nvPicPr>
        <p:blipFill>
          <a:blip r:embed="rId2"/>
          <a:srcRect l="12260" t="19215" r="12468" b="29170"/>
          <a:stretch>
            <a:fillRect/>
          </a:stretch>
        </p:blipFill>
        <p:spPr>
          <a:xfrm>
            <a:off x="3143240" y="2428868"/>
            <a:ext cx="2500330" cy="1285884"/>
          </a:xfrm>
          <a:prstGeom prst="rect">
            <a:avLst/>
          </a:prstGeom>
        </p:spPr>
      </p:pic>
      <p:pic>
        <p:nvPicPr>
          <p:cNvPr id="11" name="Imagem 10" descr="Slide5.JPG"/>
          <p:cNvPicPr>
            <a:picLocks noChangeAspect="1"/>
          </p:cNvPicPr>
          <p:nvPr/>
        </p:nvPicPr>
        <p:blipFill>
          <a:blip r:embed="rId6"/>
          <a:srcRect l="12046" t="24664" r="12682" b="20854"/>
          <a:stretch>
            <a:fillRect/>
          </a:stretch>
        </p:blipFill>
        <p:spPr>
          <a:xfrm>
            <a:off x="5857884" y="4071942"/>
            <a:ext cx="2500330" cy="1357322"/>
          </a:xfrm>
          <a:prstGeom prst="rect">
            <a:avLst/>
          </a:prstGeom>
        </p:spPr>
      </p:pic>
      <p:pic>
        <p:nvPicPr>
          <p:cNvPr id="12" name="Imagem 11" descr="Slide6.JPG"/>
          <p:cNvPicPr>
            <a:picLocks noChangeAspect="1"/>
          </p:cNvPicPr>
          <p:nvPr/>
        </p:nvPicPr>
        <p:blipFill>
          <a:blip r:embed="rId7"/>
          <a:srcRect l="13982" t="21510" r="12897" b="18272"/>
          <a:stretch>
            <a:fillRect/>
          </a:stretch>
        </p:blipFill>
        <p:spPr>
          <a:xfrm>
            <a:off x="1785918" y="4357694"/>
            <a:ext cx="2428892" cy="1500198"/>
          </a:xfrm>
          <a:prstGeom prst="rect">
            <a:avLst/>
          </a:prstGeom>
        </p:spPr>
      </p:pic>
      <p:sp>
        <p:nvSpPr>
          <p:cNvPr id="13" name="Seta para cima 12"/>
          <p:cNvSpPr/>
          <p:nvPr/>
        </p:nvSpPr>
        <p:spPr>
          <a:xfrm rot="20675193">
            <a:off x="3478860" y="1546982"/>
            <a:ext cx="484632" cy="978408"/>
          </a:xfrm>
          <a:prstGeom prst="upArrow">
            <a:avLst/>
          </a:prstGeom>
          <a:gradFill flip="none" rotWithShape="1">
            <a:gsLst>
              <a:gs pos="0">
                <a:srgbClr val="FFFF00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chemeClr val="accent6">
                  <a:lumMod val="75000"/>
                  <a:alpha val="52000"/>
                </a:schemeClr>
              </a:gs>
            </a:gsLst>
            <a:lin ang="5400000" scaled="1"/>
            <a:tileRect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" name="Seta para cima 13"/>
          <p:cNvSpPr/>
          <p:nvPr/>
        </p:nvSpPr>
        <p:spPr>
          <a:xfrm rot="8285417">
            <a:off x="5371733" y="3624948"/>
            <a:ext cx="484632" cy="978408"/>
          </a:xfrm>
          <a:prstGeom prst="upArrow">
            <a:avLst/>
          </a:prstGeom>
          <a:gradFill flip="none" rotWithShape="1">
            <a:gsLst>
              <a:gs pos="0">
                <a:srgbClr val="FFFF00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chemeClr val="accent6">
                  <a:lumMod val="75000"/>
                  <a:alpha val="52000"/>
                </a:schemeClr>
              </a:gs>
            </a:gsLst>
            <a:lin ang="5400000" scaled="1"/>
            <a:tileRect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5" name="Seta para cima 14"/>
          <p:cNvSpPr/>
          <p:nvPr/>
        </p:nvSpPr>
        <p:spPr>
          <a:xfrm rot="12896563">
            <a:off x="3236876" y="3622473"/>
            <a:ext cx="484632" cy="978408"/>
          </a:xfrm>
          <a:prstGeom prst="upArrow">
            <a:avLst/>
          </a:prstGeom>
          <a:gradFill flip="none" rotWithShape="1">
            <a:gsLst>
              <a:gs pos="0">
                <a:srgbClr val="FFFF00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chemeClr val="accent6">
                  <a:lumMod val="75000"/>
                  <a:alpha val="52000"/>
                </a:schemeClr>
              </a:gs>
            </a:gsLst>
            <a:lin ang="5400000" scaled="1"/>
            <a:tileRect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6" name="Seta para cima 15"/>
          <p:cNvSpPr/>
          <p:nvPr/>
        </p:nvSpPr>
        <p:spPr>
          <a:xfrm rot="16200000">
            <a:off x="2532872" y="2682046"/>
            <a:ext cx="484632" cy="978408"/>
          </a:xfrm>
          <a:prstGeom prst="upArrow">
            <a:avLst/>
          </a:prstGeom>
          <a:gradFill flip="none" rotWithShape="1">
            <a:gsLst>
              <a:gs pos="0">
                <a:srgbClr val="FFFF00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chemeClr val="accent6">
                  <a:lumMod val="75000"/>
                  <a:alpha val="52000"/>
                </a:schemeClr>
              </a:gs>
            </a:gsLst>
            <a:lin ang="5400000" scaled="1"/>
            <a:tileRect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7" name="Seta para cima 16"/>
          <p:cNvSpPr/>
          <p:nvPr/>
        </p:nvSpPr>
        <p:spPr>
          <a:xfrm rot="2461048">
            <a:off x="5333638" y="1824860"/>
            <a:ext cx="484632" cy="978408"/>
          </a:xfrm>
          <a:prstGeom prst="upArrow">
            <a:avLst/>
          </a:prstGeom>
          <a:gradFill flip="none" rotWithShape="1">
            <a:gsLst>
              <a:gs pos="0">
                <a:srgbClr val="FFFF00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chemeClr val="accent6">
                  <a:lumMod val="75000"/>
                  <a:alpha val="52000"/>
                </a:schemeClr>
              </a:gs>
            </a:gsLst>
            <a:lin ang="5400000" scaled="1"/>
            <a:tileRect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9" name="Rosca 18"/>
          <p:cNvSpPr/>
          <p:nvPr/>
        </p:nvSpPr>
        <p:spPr>
          <a:xfrm>
            <a:off x="642910" y="428604"/>
            <a:ext cx="7929618" cy="5429288"/>
          </a:xfrm>
          <a:prstGeom prst="donut">
            <a:avLst>
              <a:gd name="adj" fmla="val 4843"/>
            </a:avLst>
          </a:prstGeom>
          <a:solidFill>
            <a:srgbClr val="FFFF0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623</Words>
  <Application>Microsoft Office PowerPoint</Application>
  <PresentationFormat>Apresentação na tela (4:3)</PresentationFormat>
  <Paragraphs>101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11" baseType="lpstr">
      <vt:lpstr>Tema do Office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Ana Claudia Rodrigues de Camargo</dc:creator>
  <cp:lastModifiedBy>Ana Claudia Rodrigues de Camargo</cp:lastModifiedBy>
  <cp:revision>8</cp:revision>
  <dcterms:created xsi:type="dcterms:W3CDTF">2016-02-13T12:15:31Z</dcterms:created>
  <dcterms:modified xsi:type="dcterms:W3CDTF">2016-02-13T12:56:18Z</dcterms:modified>
</cp:coreProperties>
</file>