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69" r:id="rId3"/>
    <p:sldId id="259" r:id="rId4"/>
    <p:sldId id="274" r:id="rId5"/>
    <p:sldId id="266" r:id="rId6"/>
    <p:sldId id="270" r:id="rId7"/>
    <p:sldId id="258" r:id="rId8"/>
    <p:sldId id="261" r:id="rId9"/>
    <p:sldId id="262" r:id="rId10"/>
    <p:sldId id="263" r:id="rId11"/>
    <p:sldId id="272" r:id="rId12"/>
    <p:sldId id="264" r:id="rId13"/>
    <p:sldId id="265" r:id="rId14"/>
  </p:sldIdLst>
  <p:sldSz cx="9144000" cy="6858000" type="screen4x3"/>
  <p:notesSz cx="6858000" cy="9144000"/>
  <p:defaultTextStyle>
    <a:defPPr>
      <a:defRPr lang="pt-BR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41D6E3-129A-46DB-8898-C5AF7948B031}" type="datetimeFigureOut">
              <a:rPr lang="pt-BR" smtClean="0"/>
              <a:pPr/>
              <a:t>09/05/2016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182CA4-9D32-4C16-A476-83C664A77C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esouraria@cmsaocarlos.org.b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2962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0070C0"/>
                </a:solidFill>
              </a:rPr>
              <a:t>Formação </a:t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para </a:t>
            </a:r>
            <a:br>
              <a:rPr lang="pt-BR" dirty="0" smtClean="0">
                <a:solidFill>
                  <a:srgbClr val="0070C0"/>
                </a:solidFill>
              </a:rPr>
            </a:br>
            <a:r>
              <a:rPr lang="pt-BR" dirty="0" smtClean="0">
                <a:solidFill>
                  <a:srgbClr val="0070C0"/>
                </a:solidFill>
              </a:rPr>
              <a:t>Secretários e Tesoureiros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Conselho </a:t>
            </a:r>
            <a:r>
              <a:rPr lang="pt-BR" dirty="0"/>
              <a:t>M</a:t>
            </a:r>
            <a:r>
              <a:rPr lang="pt-BR" dirty="0" smtClean="0"/>
              <a:t>etropolitano de São Carlos</a:t>
            </a:r>
          </a:p>
          <a:p>
            <a:r>
              <a:rPr lang="pt-BR" dirty="0" smtClean="0"/>
              <a:t>Ecafo 2016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Um olhar de Caridade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13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9" y="692699"/>
            <a:ext cx="8550150" cy="561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6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404664"/>
            <a:ext cx="5184576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6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90" y="647700"/>
            <a:ext cx="85820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1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1" y="628651"/>
            <a:ext cx="56007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4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cuidado de Deus...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primeiro exemplo vem de Deus:</a:t>
            </a:r>
          </a:p>
          <a:p>
            <a:pPr lvl="1"/>
            <a:r>
              <a:rPr lang="pt-BR" dirty="0" smtClean="0"/>
              <a:t>Para salvar seu povo, Deus pediu que Moisés escrevesse os 10 mandamentos!</a:t>
            </a:r>
          </a:p>
          <a:p>
            <a:pPr lvl="1"/>
            <a:endParaRPr lang="pt-BR" dirty="0"/>
          </a:p>
          <a:p>
            <a:r>
              <a:rPr lang="pt-BR" dirty="0" smtClean="0"/>
              <a:t>Tudo aquilo que Deus inspirou, é provado de três maneiras:</a:t>
            </a:r>
          </a:p>
          <a:p>
            <a:pPr lvl="1"/>
            <a:r>
              <a:rPr lang="pt-BR" dirty="0" smtClean="0"/>
              <a:t>Pelos escritos...</a:t>
            </a:r>
          </a:p>
          <a:p>
            <a:pPr lvl="1"/>
            <a:r>
              <a:rPr lang="pt-BR" dirty="0" smtClean="0"/>
              <a:t>Pelos monumentos e obras construídas...</a:t>
            </a:r>
          </a:p>
          <a:p>
            <a:pPr lvl="1"/>
            <a:r>
              <a:rPr lang="pt-BR" dirty="0" smtClean="0"/>
              <a:t>Pelos testemunhos dos que sobrevivem na sua herança.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zelo pela salvação...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Todos os escritos na </a:t>
            </a:r>
            <a:r>
              <a:rPr lang="pt-BR" dirty="0"/>
              <a:t>H</a:t>
            </a:r>
            <a:r>
              <a:rPr lang="pt-BR" dirty="0" smtClean="0"/>
              <a:t>istória da Salvação, foram movidos pela </a:t>
            </a:r>
            <a:r>
              <a:rPr lang="pt-BR" dirty="0" smtClean="0">
                <a:solidFill>
                  <a:srgbClr val="C00000"/>
                </a:solidFill>
              </a:rPr>
              <a:t>“providencia de Deus” </a:t>
            </a:r>
            <a:r>
              <a:rPr lang="pt-BR" dirty="0" smtClean="0"/>
              <a:t>através do </a:t>
            </a:r>
            <a:r>
              <a:rPr lang="pt-BR" dirty="0" smtClean="0">
                <a:solidFill>
                  <a:srgbClr val="C00000"/>
                </a:solidFill>
              </a:rPr>
              <a:t>“Espírito Santo”.</a:t>
            </a:r>
          </a:p>
          <a:p>
            <a:r>
              <a:rPr lang="pt-BR" dirty="0" smtClean="0"/>
              <a:t>Tudo ainda hoje é considerado </a:t>
            </a:r>
            <a:r>
              <a:rPr lang="pt-BR" dirty="0" smtClean="0">
                <a:solidFill>
                  <a:srgbClr val="C00000"/>
                </a:solidFill>
              </a:rPr>
              <a:t>“memória viva” </a:t>
            </a:r>
            <a:r>
              <a:rPr lang="pt-BR" dirty="0" smtClean="0"/>
              <a:t>que serve para </a:t>
            </a:r>
            <a:r>
              <a:rPr lang="pt-BR" dirty="0" smtClean="0">
                <a:solidFill>
                  <a:srgbClr val="C00000"/>
                </a:solidFill>
              </a:rPr>
              <a:t>“colaborar com a salvação dos homens e mulheres”.</a:t>
            </a:r>
          </a:p>
          <a:p>
            <a:endParaRPr lang="pt-BR" dirty="0"/>
          </a:p>
          <a:p>
            <a:r>
              <a:rPr lang="pt-BR" dirty="0" smtClean="0"/>
              <a:t>Diz as escrituras:</a:t>
            </a:r>
          </a:p>
          <a:p>
            <a:pPr lvl="1"/>
            <a:r>
              <a:rPr lang="pt-BR" dirty="0" smtClean="0"/>
              <a:t>Antes de sair para combater teu inimigo, reúna seu exercito, conte seus homens e suas armas...</a:t>
            </a:r>
          </a:p>
          <a:p>
            <a:pPr lvl="1"/>
            <a:r>
              <a:rPr lang="pt-BR" dirty="0" smtClean="0"/>
              <a:t>Antes de construir uma torre, senta e calcula...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68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Todos os escritos da SSVP, formam seu </a:t>
            </a:r>
            <a:r>
              <a:rPr lang="pt-BR" dirty="0"/>
              <a:t>P</a:t>
            </a:r>
            <a:r>
              <a:rPr lang="pt-BR" dirty="0" smtClean="0"/>
              <a:t>atrimônio Memorial e cremos ser algo inspirado por Deus...</a:t>
            </a:r>
          </a:p>
          <a:p>
            <a:pPr lvl="1"/>
            <a:r>
              <a:rPr lang="pt-BR" dirty="0" smtClean="0"/>
              <a:t>Ozanam escreveu cartas,</a:t>
            </a:r>
          </a:p>
          <a:p>
            <a:pPr lvl="1"/>
            <a:r>
              <a:rPr lang="pt-BR" dirty="0" smtClean="0"/>
              <a:t>Ozanam escreveu o primeiro manual vicentino, </a:t>
            </a:r>
          </a:p>
          <a:p>
            <a:pPr lvl="1"/>
            <a:r>
              <a:rPr lang="pt-BR" dirty="0" smtClean="0"/>
              <a:t>Os fundadores escreveram as primeira experiências e cuidados de vida na caridade...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zelo de Deus pela SSVP...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757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dom de </a:t>
            </a:r>
            <a:r>
              <a:rPr lang="pt-BR" dirty="0" smtClean="0"/>
              <a:t>zelar na SSVP...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Secretários e </a:t>
            </a:r>
            <a:r>
              <a:rPr lang="pt-BR" dirty="0" smtClean="0"/>
              <a:t>Tesoureiros exercem na SSVP, a arte de zelar </a:t>
            </a:r>
            <a:r>
              <a:rPr lang="pt-BR" dirty="0"/>
              <a:t>pela </a:t>
            </a:r>
            <a:r>
              <a:rPr lang="pt-BR" dirty="0" smtClean="0"/>
              <a:t>memória viva da obra </a:t>
            </a:r>
            <a:r>
              <a:rPr lang="pt-BR" dirty="0"/>
              <a:t>dos Pobres e de nossa santificação</a:t>
            </a:r>
            <a:r>
              <a:rPr lang="pt-BR" dirty="0" smtClean="0"/>
              <a:t>...</a:t>
            </a:r>
          </a:p>
          <a:p>
            <a:pPr lvl="1"/>
            <a:r>
              <a:rPr lang="pt-BR" dirty="0" smtClean="0"/>
              <a:t>As atas representam o </a:t>
            </a:r>
            <a:r>
              <a:rPr lang="pt-BR" dirty="0" smtClean="0">
                <a:solidFill>
                  <a:srgbClr val="C00000"/>
                </a:solidFill>
              </a:rPr>
              <a:t>“zelo pela história de nossa salvação”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C00000"/>
                </a:solidFill>
              </a:rPr>
              <a:t>“prova nossa presença junto aos Pobres”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Os controles dos tesoureiros </a:t>
            </a:r>
            <a:r>
              <a:rPr lang="pt-BR" dirty="0" smtClean="0">
                <a:solidFill>
                  <a:srgbClr val="C00000"/>
                </a:solidFill>
              </a:rPr>
              <a:t>“comprovam o zelo pelo uso dos dinheiro dos pobres” </a:t>
            </a:r>
            <a:r>
              <a:rPr lang="pt-BR" dirty="0" smtClean="0"/>
              <a:t>e “</a:t>
            </a:r>
            <a:r>
              <a:rPr lang="pt-BR" dirty="0" smtClean="0">
                <a:solidFill>
                  <a:srgbClr val="C00000"/>
                </a:solidFill>
              </a:rPr>
              <a:t>reafirmam que a providencia divina age junto de nós”</a:t>
            </a:r>
            <a:r>
              <a:rPr lang="pt-BR" dirty="0" smtClean="0"/>
              <a:t>;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Assim tudo é verdade comprovada!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449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215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u="sng" dirty="0" smtClean="0"/>
              <a:t>Algumas considerações sobre os mapas:</a:t>
            </a:r>
          </a:p>
          <a:p>
            <a:pPr lvl="0"/>
            <a:r>
              <a:rPr lang="pt-BR" sz="2000" dirty="0" smtClean="0"/>
              <a:t>O Conselho Nacional do Brasil foi quem fez os arquivos dos mapas. Nós recebemos apenas os mapas e orientação par preenchimento dos mapas de Conferencia e Conselho Particular. Os demais fiz a adaptação, peço que se virem algum erro, por favor, avisem via e-mail ... </a:t>
            </a:r>
            <a:r>
              <a:rPr lang="pt-BR" sz="2000" dirty="0" smtClean="0">
                <a:hlinkClick r:id="rId2"/>
              </a:rPr>
              <a:t>tesouraria@cmsaocarlos.org.br</a:t>
            </a:r>
            <a:endParaRPr lang="pt-BR" sz="2000" dirty="0" smtClean="0"/>
          </a:p>
          <a:p>
            <a:pPr lvl="0"/>
            <a:r>
              <a:rPr lang="pt-BR" sz="2000" dirty="0" smtClean="0"/>
              <a:t>1ª coisa a fazer é começar a orientação pelas conferencias. É a </a:t>
            </a:r>
            <a:r>
              <a:rPr lang="pt-BR" sz="2000" b="1" u="sng" dirty="0" smtClean="0"/>
              <a:t>base </a:t>
            </a:r>
            <a:r>
              <a:rPr lang="pt-BR" sz="2000" dirty="0" smtClean="0"/>
              <a:t>de tudo. Deve ser preenchidos com zelo, faz parte da regra. Se preencher de qualquer jeito, chegará no C.Metropolitano totalmente fora da realidade.</a:t>
            </a:r>
          </a:p>
          <a:p>
            <a:pPr lvl="0"/>
            <a:r>
              <a:rPr lang="pt-BR" sz="2000" dirty="0" smtClean="0"/>
              <a:t>Os mapas mensais de Conferencia, Conselho Particular e de Conselho Central não mudaram muito em relação ao anterior, exceto a Obra Unida que apresentava um demonstrativo mais simples. </a:t>
            </a:r>
          </a:p>
          <a:p>
            <a:pPr lvl="0"/>
            <a:r>
              <a:rPr lang="pt-BR" sz="2000" dirty="0" smtClean="0"/>
              <a:t>Mapa de conferencia: preencher a nível de conferencia.</a:t>
            </a:r>
          </a:p>
          <a:p>
            <a:pPr lvl="0"/>
            <a:r>
              <a:rPr lang="pt-BR" sz="2000" dirty="0" smtClean="0"/>
              <a:t>Mapa de Conselho Particular: preencher com os dados das conferencias (numero de associados, total de alimentos, reformas, famílias assistidas...)</a:t>
            </a:r>
          </a:p>
          <a:p>
            <a:pPr lvl="0"/>
            <a:r>
              <a:rPr lang="pt-BR" sz="2000" dirty="0" smtClean="0"/>
              <a:t>Mapa de Conselho Central: preencher com os dados do Conselho particular, mais os dados da Obra unida (numero de associados, total de alimentos, reformas, famílias assistidas...)</a:t>
            </a:r>
          </a:p>
          <a:p>
            <a:pPr lvl="0"/>
            <a:r>
              <a:rPr lang="pt-BR" sz="2000" dirty="0" smtClean="0"/>
              <a:t>Se a conferencia, conselho particular não entregar o mapa no mês, DEVE COPIAR OS DADOS DO MÊS ANTERIOR.</a:t>
            </a:r>
          </a:p>
          <a:p>
            <a:pPr lvl="0"/>
            <a:endParaRPr lang="pt-BR" sz="2000" dirty="0" smtClean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52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92696"/>
            <a:ext cx="8406134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6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709615"/>
            <a:ext cx="6038850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27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90" y="260648"/>
            <a:ext cx="4010025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4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</TotalTime>
  <Words>502</Words>
  <Application>Microsoft Office PowerPoint</Application>
  <PresentationFormat>Apresentação na tela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Concurso</vt:lpstr>
      <vt:lpstr>Formação  para  Secretários e Tesoureiros</vt:lpstr>
      <vt:lpstr>O cuidado de Deus...</vt:lpstr>
      <vt:lpstr>O zelo pela salvação...</vt:lpstr>
      <vt:lpstr>O zelo de Deus pela SSVP...</vt:lpstr>
      <vt:lpstr>O dom de zelar na SSVP...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18</cp:revision>
  <dcterms:created xsi:type="dcterms:W3CDTF">2016-02-11T11:54:32Z</dcterms:created>
  <dcterms:modified xsi:type="dcterms:W3CDTF">2016-05-09T19:45:18Z</dcterms:modified>
</cp:coreProperties>
</file>